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>
  <p:sldMasterIdLst>
    <p:sldMasterId id="2147483693" r:id="rId1"/>
  </p:sldMasterIdLst>
  <p:notesMasterIdLst>
    <p:notesMasterId r:id="rId26"/>
  </p:notesMasterIdLst>
  <p:handoutMasterIdLst>
    <p:handoutMasterId r:id="rId27"/>
  </p:handoutMasterIdLst>
  <p:sldIdLst>
    <p:sldId id="256" r:id="rId2"/>
    <p:sldId id="257" r:id="rId3"/>
    <p:sldId id="275" r:id="rId4"/>
    <p:sldId id="258" r:id="rId5"/>
    <p:sldId id="259" r:id="rId6"/>
    <p:sldId id="260" r:id="rId7"/>
    <p:sldId id="261" r:id="rId8"/>
    <p:sldId id="273" r:id="rId9"/>
    <p:sldId id="262" r:id="rId10"/>
    <p:sldId id="263" r:id="rId11"/>
    <p:sldId id="276" r:id="rId12"/>
    <p:sldId id="277" r:id="rId13"/>
    <p:sldId id="278" r:id="rId14"/>
    <p:sldId id="279" r:id="rId15"/>
    <p:sldId id="280" r:id="rId16"/>
    <p:sldId id="281" r:id="rId17"/>
    <p:sldId id="282" r:id="rId18"/>
    <p:sldId id="283" r:id="rId19"/>
    <p:sldId id="284" r:id="rId20"/>
    <p:sldId id="285" r:id="rId21"/>
    <p:sldId id="286" r:id="rId22"/>
    <p:sldId id="287" r:id="rId23"/>
    <p:sldId id="271" r:id="rId24"/>
    <p:sldId id="288" r:id="rId25"/>
  </p:sldIdLst>
  <p:sldSz cx="9144000" cy="6858000" type="screen4x3"/>
  <p:notesSz cx="6718300" cy="101219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16671083-545A-4DA9-99BA-DA4E23AA8445}">
          <p14:sldIdLst>
            <p14:sldId id="256"/>
          </p14:sldIdLst>
        </p14:section>
        <p14:section name="Intro" id="{D2B94893-A8A9-47EB-AB97-17914D924CDB}">
          <p14:sldIdLst>
            <p14:sldId id="257"/>
            <p14:sldId id="275"/>
            <p14:sldId id="258"/>
            <p14:sldId id="259"/>
          </p14:sldIdLst>
        </p14:section>
        <p14:section name="Context Models" id="{D6C29B1D-E04E-48B2-95FA-A2E69993AB6D}">
          <p14:sldIdLst>
            <p14:sldId id="260"/>
            <p14:sldId id="261"/>
            <p14:sldId id="273"/>
            <p14:sldId id="262"/>
            <p14:sldId id="263"/>
          </p14:sldIdLst>
        </p14:section>
        <p14:section name="Interaction Models" id="{BDD0556D-0DD3-4E91-A22E-EB49B0849112}">
          <p14:sldIdLst>
            <p14:sldId id="276"/>
            <p14:sldId id="277"/>
            <p14:sldId id="278"/>
            <p14:sldId id="279"/>
            <p14:sldId id="280"/>
            <p14:sldId id="281"/>
            <p14:sldId id="282"/>
            <p14:sldId id="283"/>
            <p14:sldId id="284"/>
            <p14:sldId id="285"/>
            <p14:sldId id="286"/>
            <p14:sldId id="287"/>
          </p14:sldIdLst>
        </p14:section>
        <p14:section name="Untitled Section" id="{CF5FDFA0-CFE2-40B8-9185-DE69777F2943}">
          <p14:sldIdLst>
            <p14:sldId id="271"/>
            <p14:sldId id="288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7" autoAdjust="0"/>
    <p:restoredTop sz="94719" autoAdjust="0"/>
  </p:normalViewPr>
  <p:slideViewPr>
    <p:cSldViewPr>
      <p:cViewPr>
        <p:scale>
          <a:sx n="75" d="100"/>
          <a:sy n="75" d="100"/>
        </p:scale>
        <p:origin x="-72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6"/>
            <a:ext cx="2910854" cy="506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20" tIns="48310" rIns="96620" bIns="48310" numCol="1" anchor="t" anchorCtr="0" compatLnSpc="1">
            <a:prstTxWarp prst="textNoShape">
              <a:avLst/>
            </a:prstTxWarp>
          </a:bodyPr>
          <a:lstStyle>
            <a:lvl1pPr defTabSz="966231">
              <a:defRPr sz="1300"/>
            </a:lvl1pPr>
          </a:lstStyle>
          <a:p>
            <a:r>
              <a:rPr lang="en-US" smtClean="0"/>
              <a:t>Lecture 16 - System Models</a:t>
            </a:r>
            <a:endParaRPr lang="en-US"/>
          </a:p>
        </p:txBody>
      </p:sp>
      <p:sp>
        <p:nvSpPr>
          <p:cNvPr id="6963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05911" y="6"/>
            <a:ext cx="2910854" cy="506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20" tIns="48310" rIns="96620" bIns="48310" numCol="1" anchor="t" anchorCtr="0" compatLnSpc="1">
            <a:prstTxWarp prst="textNoShape">
              <a:avLst/>
            </a:prstTxWarp>
          </a:bodyPr>
          <a:lstStyle>
            <a:lvl1pPr algn="r" defTabSz="966231">
              <a:defRPr sz="1300"/>
            </a:lvl1pPr>
          </a:lstStyle>
          <a:p>
            <a:r>
              <a:rPr lang="en-US" smtClean="0"/>
              <a:t>Wednesday Apr 20, 2011</a:t>
            </a:r>
            <a:endParaRPr lang="en-US"/>
          </a:p>
        </p:txBody>
      </p:sp>
      <p:sp>
        <p:nvSpPr>
          <p:cNvPr id="6963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613580"/>
            <a:ext cx="2910854" cy="506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20" tIns="48310" rIns="96620" bIns="48310" numCol="1" anchor="b" anchorCtr="0" compatLnSpc="1">
            <a:prstTxWarp prst="textNoShape">
              <a:avLst/>
            </a:prstTxWarp>
          </a:bodyPr>
          <a:lstStyle>
            <a:lvl1pPr defTabSz="966231">
              <a:defRPr sz="1300"/>
            </a:lvl1pPr>
          </a:lstStyle>
          <a:p>
            <a:r>
              <a:rPr lang="en-US" smtClean="0"/>
              <a:t>SWE 205: Introduction to Software Engineering</a:t>
            </a:r>
            <a:endParaRPr lang="en-US"/>
          </a:p>
        </p:txBody>
      </p:sp>
      <p:sp>
        <p:nvSpPr>
          <p:cNvPr id="6963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05911" y="9613580"/>
            <a:ext cx="2910854" cy="506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20" tIns="48310" rIns="96620" bIns="48310" numCol="1" anchor="b" anchorCtr="0" compatLnSpc="1">
            <a:prstTxWarp prst="textNoShape">
              <a:avLst/>
            </a:prstTxWarp>
          </a:bodyPr>
          <a:lstStyle>
            <a:lvl1pPr algn="r" defTabSz="966231">
              <a:defRPr sz="1300"/>
            </a:lvl1pPr>
          </a:lstStyle>
          <a:p>
            <a:fld id="{FCC9BE4C-DB34-4927-840B-7FF8C2387A2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8303313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6"/>
            <a:ext cx="2910854" cy="506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6620" tIns="48310" rIns="96620" bIns="48310" numCol="1" anchor="t" anchorCtr="0" compatLnSpc="1">
            <a:prstTxWarp prst="textNoShape">
              <a:avLst/>
            </a:prstTxWarp>
          </a:bodyPr>
          <a:lstStyle>
            <a:lvl1pPr defTabSz="966231">
              <a:defRPr sz="1300"/>
            </a:lvl1pPr>
          </a:lstStyle>
          <a:p>
            <a:r>
              <a:rPr lang="en-US" smtClean="0"/>
              <a:t>Lecture 16 - System Models</a:t>
            </a: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07446" y="6"/>
            <a:ext cx="2910854" cy="506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6620" tIns="48310" rIns="96620" bIns="48310" numCol="1" anchor="t" anchorCtr="0" compatLnSpc="1">
            <a:prstTxWarp prst="textNoShape">
              <a:avLst/>
            </a:prstTxWarp>
          </a:bodyPr>
          <a:lstStyle>
            <a:lvl1pPr algn="r" defTabSz="966231">
              <a:defRPr sz="1300"/>
            </a:lvl1pPr>
          </a:lstStyle>
          <a:p>
            <a:r>
              <a:rPr lang="en-US" smtClean="0"/>
              <a:t>Wednesday Apr 20, 2011</a:t>
            </a:r>
            <a:endParaRPr lang="en-US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28675" y="758825"/>
            <a:ext cx="5060950" cy="379571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5062" y="4807585"/>
            <a:ext cx="4928187" cy="45558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6620" tIns="48310" rIns="96620" bIns="4831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615173"/>
            <a:ext cx="2910854" cy="506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6620" tIns="48310" rIns="96620" bIns="48310" numCol="1" anchor="b" anchorCtr="0" compatLnSpc="1">
            <a:prstTxWarp prst="textNoShape">
              <a:avLst/>
            </a:prstTxWarp>
          </a:bodyPr>
          <a:lstStyle>
            <a:lvl1pPr defTabSz="966231">
              <a:defRPr sz="1300"/>
            </a:lvl1pPr>
          </a:lstStyle>
          <a:p>
            <a:r>
              <a:rPr lang="en-US" smtClean="0"/>
              <a:t>SWE 205: Introduction to Software Engineering</a:t>
            </a: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07446" y="9615173"/>
            <a:ext cx="2910854" cy="506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6620" tIns="48310" rIns="96620" bIns="48310" numCol="1" anchor="b" anchorCtr="0" compatLnSpc="1">
            <a:prstTxWarp prst="textNoShape">
              <a:avLst/>
            </a:prstTxWarp>
          </a:bodyPr>
          <a:lstStyle>
            <a:lvl1pPr algn="r" defTabSz="966231">
              <a:defRPr sz="1300"/>
            </a:lvl1pPr>
          </a:lstStyle>
          <a:p>
            <a:fld id="{038339ED-2296-4DD2-8DDA-3E913109612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4268797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C83B6B6-996D-4291-89CE-BD29EAC28C53}" type="slidenum">
              <a:rPr lang="en-US"/>
              <a:pPr/>
              <a:t>1</a:t>
            </a:fld>
            <a:endParaRPr lang="en-US"/>
          </a:p>
        </p:txBody>
      </p:sp>
      <p:sp>
        <p:nvSpPr>
          <p:cNvPr id="5122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828675" y="758825"/>
            <a:ext cx="5060950" cy="379571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95062" y="4807585"/>
            <a:ext cx="4928187" cy="4555811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lIns="96620" tIns="48310" rIns="96620" bIns="48310"/>
          <a:lstStyle/>
          <a:p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Wednesday Apr 20, 2011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SWE 205: Introduction to Software Engineering</a:t>
            </a:r>
            <a:endParaRPr lang="en-US"/>
          </a:p>
        </p:txBody>
      </p:sp>
      <p:sp>
        <p:nvSpPr>
          <p:cNvPr id="8" name="Header Placeholder 7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Lecture 16 - System Models</a:t>
            </a:r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904875" y="3648075"/>
            <a:ext cx="7315200" cy="1279525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904875" y="3648075"/>
            <a:ext cx="228600" cy="1279525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15" name="Date Placeholder 27"/>
          <p:cNvSpPr>
            <a:spLocks noGrp="1"/>
          </p:cNvSpPr>
          <p:nvPr>
            <p:ph type="dt" sz="half" idx="10"/>
          </p:nvPr>
        </p:nvSpPr>
        <p:spPr>
          <a:xfrm>
            <a:off x="6400800" y="6354763"/>
            <a:ext cx="2286000" cy="366712"/>
          </a:xfrm>
          <a:prstGeom prst="rect">
            <a:avLst/>
          </a:prstGeom>
        </p:spPr>
        <p:txBody>
          <a:bodyPr/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6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898775" y="6354763"/>
            <a:ext cx="3475038" cy="36671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7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1216025" y="6354763"/>
            <a:ext cx="1219200" cy="366712"/>
          </a:xfrm>
        </p:spPr>
        <p:txBody>
          <a:bodyPr/>
          <a:lstStyle>
            <a:lvl1pPr>
              <a:defRPr/>
            </a:lvl1pPr>
          </a:lstStyle>
          <a:p>
            <a:fld id="{E7B2C29E-32E2-4270-9F39-4390A601CD6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480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traight Connector 10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" name="Isosceles Triangle 2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" name="Date Placeholder 1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992AEC6-1B88-4FD8-A1C6-BBB32591F80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63768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traight Connector 10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Straight Connector 11"/>
          <p:cNvSpPr>
            <a:spLocks noChangeShapeType="1"/>
          </p:cNvSpPr>
          <p:nvPr/>
        </p:nvSpPr>
        <p:spPr bwMode="auto">
          <a:xfrm rot="5400000">
            <a:off x="3160712" y="3324226"/>
            <a:ext cx="6035675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" name="Isosceles Triangle 6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5914ADA-5420-4AF6-A24C-F9C8AD1F65D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25251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traight Connector 10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Isosceles Triangle 5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457200" y="500063"/>
            <a:ext cx="182563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>
            <a:normAutofit/>
          </a:bodyPr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F2A3623-FFC2-4AF2-AFDE-FFB509E453A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74037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E4AB6B8-1CDB-4ADC-A8AD-989BE17892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66683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traight Connector 10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Isosceles Triangle 4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Straight Connector 14"/>
          <p:cNvSpPr>
            <a:spLocks noChangeShapeType="1"/>
          </p:cNvSpPr>
          <p:nvPr/>
        </p:nvSpPr>
        <p:spPr bwMode="auto">
          <a:xfrm rot="5400000">
            <a:off x="3630612" y="3201988"/>
            <a:ext cx="5851525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2A4DFF-0E0E-4841-AB88-FC5AFA58D77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27078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1219200" y="1685925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19200" y="22860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  <a:prstGeom prst="rect">
            <a:avLst/>
          </a:prstGeom>
        </p:spPr>
        <p:txBody>
          <a:bodyPr/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fld id="{A0645F56-87C8-49AE-AB69-38FEEA9AA94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1219200" y="2819400"/>
            <a:ext cx="6858000" cy="2895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2589509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-N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1219200" y="1778000"/>
            <a:ext cx="6858000" cy="990600"/>
          </a:xfrm>
        </p:spPr>
        <p:txBody>
          <a:bodyPr anchor="t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5" name="Date Placeholder 27"/>
          <p:cNvSpPr>
            <a:spLocks noGrp="1"/>
          </p:cNvSpPr>
          <p:nvPr>
            <p:ph type="dt" sz="half" idx="10"/>
          </p:nvPr>
        </p:nvSpPr>
        <p:spPr>
          <a:xfrm>
            <a:off x="6400800" y="6354763"/>
            <a:ext cx="2286000" cy="366712"/>
          </a:xfrm>
          <a:prstGeom prst="rect">
            <a:avLst/>
          </a:prstGeom>
        </p:spPr>
        <p:txBody>
          <a:bodyPr/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6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898775" y="6354763"/>
            <a:ext cx="3475038" cy="36671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7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1216025" y="6354763"/>
            <a:ext cx="1219200" cy="366712"/>
          </a:xfrm>
        </p:spPr>
        <p:txBody>
          <a:bodyPr/>
          <a:lstStyle>
            <a:lvl1pPr>
              <a:defRPr/>
            </a:lvl1pPr>
          </a:lstStyle>
          <a:p>
            <a:fld id="{A0645F56-87C8-49AE-AB69-38FEEA9AA94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1292542" y="2814320"/>
            <a:ext cx="6929438" cy="2971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1132242" y="2824162"/>
            <a:ext cx="544158" cy="2967038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3581400" y="0"/>
            <a:ext cx="5410200" cy="533400"/>
          </a:xfrm>
        </p:spPr>
        <p:txBody>
          <a:bodyPr anchor="ctr"/>
          <a:lstStyle>
            <a:lvl1pPr marL="0" indent="0" algn="r"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3"/>
          </p:nvPr>
        </p:nvSpPr>
        <p:spPr>
          <a:xfrm>
            <a:off x="1828800" y="2895600"/>
            <a:ext cx="6324600" cy="2819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grpSp>
        <p:nvGrpSpPr>
          <p:cNvPr id="14" name="Group 13"/>
          <p:cNvGrpSpPr/>
          <p:nvPr/>
        </p:nvGrpSpPr>
        <p:grpSpPr>
          <a:xfrm>
            <a:off x="904875" y="1539875"/>
            <a:ext cx="7315200" cy="1279525"/>
            <a:chOff x="904875" y="1539875"/>
            <a:chExt cx="7315200" cy="1279525"/>
          </a:xfrm>
        </p:grpSpPr>
        <p:sp>
          <p:nvSpPr>
            <p:cNvPr id="4" name="Rectangle 3"/>
            <p:cNvSpPr/>
            <p:nvPr/>
          </p:nvSpPr>
          <p:spPr>
            <a:xfrm>
              <a:off x="904875" y="1539875"/>
              <a:ext cx="7315200" cy="1279525"/>
            </a:xfrm>
            <a:prstGeom prst="rect">
              <a:avLst/>
            </a:prstGeom>
            <a:solidFill>
              <a:schemeClr val="bg1"/>
            </a:solidFill>
            <a:ln w="6350" cap="rnd" cmpd="sng" algn="ctr">
              <a:solidFill>
                <a:schemeClr val="accent1"/>
              </a:solidFill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6" name="Rectangle 5"/>
            <p:cNvSpPr/>
            <p:nvPr/>
          </p:nvSpPr>
          <p:spPr>
            <a:xfrm>
              <a:off x="904875" y="1539875"/>
              <a:ext cx="228600" cy="1279525"/>
            </a:xfrm>
            <a:prstGeom prst="rect">
              <a:avLst/>
            </a:prstGeom>
            <a:solidFill>
              <a:schemeClr val="accent1"/>
            </a:solidFill>
            <a:ln w="6350" cap="rnd" cmpd="sng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904875" y="1539875"/>
            <a:ext cx="7315200" cy="1279525"/>
            <a:chOff x="904875" y="1539875"/>
            <a:chExt cx="7315200" cy="1279525"/>
          </a:xfrm>
        </p:grpSpPr>
        <p:sp>
          <p:nvSpPr>
            <p:cNvPr id="20" name="Rectangle 19"/>
            <p:cNvSpPr/>
            <p:nvPr/>
          </p:nvSpPr>
          <p:spPr>
            <a:xfrm>
              <a:off x="904875" y="1539875"/>
              <a:ext cx="7315200" cy="1279525"/>
            </a:xfrm>
            <a:prstGeom prst="rect">
              <a:avLst/>
            </a:prstGeom>
            <a:solidFill>
              <a:schemeClr val="bg1"/>
            </a:solidFill>
            <a:ln w="6350" cap="rnd" cmpd="sng" algn="ctr">
              <a:solidFill>
                <a:schemeClr val="accent1"/>
              </a:solidFill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1" name="Rectangle 20"/>
            <p:cNvSpPr/>
            <p:nvPr/>
          </p:nvSpPr>
          <p:spPr>
            <a:xfrm>
              <a:off x="904875" y="1539875"/>
              <a:ext cx="228600" cy="1279525"/>
            </a:xfrm>
            <a:prstGeom prst="rect">
              <a:avLst/>
            </a:prstGeom>
            <a:solidFill>
              <a:schemeClr val="accent1"/>
            </a:solidFill>
            <a:ln w="6350" cap="rnd" cmpd="sng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sp>
        <p:nvSpPr>
          <p:cNvPr id="25" name="Subtitle 8"/>
          <p:cNvSpPr txBox="1">
            <a:spLocks/>
          </p:cNvSpPr>
          <p:nvPr/>
        </p:nvSpPr>
        <p:spPr bwMode="auto">
          <a:xfrm>
            <a:off x="3429000" y="0"/>
            <a:ext cx="57150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 algn="r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3" pitchFamily="18" charset="2"/>
              <a:buNone/>
              <a:defRPr sz="18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457200" indent="0" algn="ctr" rtl="0" eaLnBrk="1" fontAlgn="base" hangingPunct="1">
              <a:spcBef>
                <a:spcPts val="500"/>
              </a:spcBef>
              <a:spcAft>
                <a:spcPct val="0"/>
              </a:spcAft>
              <a:buClr>
                <a:schemeClr val="accent2"/>
              </a:buClr>
              <a:buSzPct val="76000"/>
              <a:buFont typeface="Wingdings 3" pitchFamily="18" charset="2"/>
              <a:buNone/>
              <a:defRPr sz="23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1" fontAlgn="base" hangingPunct="1">
              <a:spcBef>
                <a:spcPts val="500"/>
              </a:spcBef>
              <a:spcAft>
                <a:spcPct val="0"/>
              </a:spcAft>
              <a:buClr>
                <a:srgbClr val="BCBCBC"/>
              </a:buClr>
              <a:buSzPct val="76000"/>
              <a:buFont typeface="Wingdings 3" pitchFamily="18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1" fontAlgn="base" hangingPunct="1">
              <a:spcBef>
                <a:spcPts val="400"/>
              </a:spcBef>
              <a:spcAft>
                <a:spcPct val="0"/>
              </a:spcAft>
              <a:buClr>
                <a:srgbClr val="8BA2B4"/>
              </a:buClr>
              <a:buSzPct val="70000"/>
              <a:buFont typeface="Wingdings" pitchFamily="2" charset="2"/>
              <a:buNone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rtl="0" eaLnBrk="1" latinLnBrk="0" hangingPunct="1">
              <a:spcBef>
                <a:spcPts val="300"/>
              </a:spcBef>
              <a:buClr>
                <a:srgbClr val="9FB8CD">
                  <a:shade val="75000"/>
                </a:srgbClr>
              </a:buClr>
              <a:buSzPct val="75000"/>
              <a:buFont typeface="Wingdings 3"/>
              <a:buNone/>
              <a:defRPr kumimoji="0" lang="en-US" sz="16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rtl="0" eaLnBrk="1" latinLnBrk="0" hangingPunct="1">
              <a:spcBef>
                <a:spcPts val="300"/>
              </a:spcBef>
              <a:buClr>
                <a:srgbClr val="727CA3">
                  <a:shade val="75000"/>
                </a:srgbClr>
              </a:buClr>
              <a:buSzPct val="75000"/>
              <a:buFont typeface="Wingdings 3"/>
              <a:buNone/>
              <a:defRPr kumimoji="0" lang="en-US" sz="1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rtl="0" eaLnBrk="1" latinLnBrk="0" hangingPunct="1">
              <a:spcBef>
                <a:spcPts val="300"/>
              </a:spcBef>
              <a:buClr>
                <a:prstClr val="white">
                  <a:shade val="50000"/>
                </a:prstClr>
              </a:buClr>
              <a:buSzPct val="75000"/>
              <a:buFont typeface="Wingdings 3"/>
              <a:buNone/>
              <a:defRPr kumimoji="0" lang="en-US" sz="1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rtl="0" eaLnBrk="1" latinLnBrk="0" hangingPunct="1">
              <a:spcBef>
                <a:spcPts val="300"/>
              </a:spcBef>
              <a:buClr>
                <a:srgbClr val="9FB8CD"/>
              </a:buClr>
              <a:buSzPct val="75000"/>
              <a:buFont typeface="Wingdings 3"/>
              <a:buNone/>
              <a:defRPr kumimoji="0"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26" name="Snip Diagonal Corner Rectangle 25"/>
          <p:cNvSpPr/>
          <p:nvPr/>
        </p:nvSpPr>
        <p:spPr>
          <a:xfrm>
            <a:off x="8458200" y="0"/>
            <a:ext cx="685800" cy="533400"/>
          </a:xfrm>
          <a:prstGeom prst="snip2DiagRect">
            <a:avLst>
              <a:gd name="adj1" fmla="val 0"/>
              <a:gd name="adj2" fmla="val 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Snip Diagonal Corner Rectangle 26"/>
          <p:cNvSpPr/>
          <p:nvPr/>
        </p:nvSpPr>
        <p:spPr>
          <a:xfrm>
            <a:off x="3429000" y="0"/>
            <a:ext cx="5715000" cy="533400"/>
          </a:xfrm>
          <a:prstGeom prst="snip2DiagRect">
            <a:avLst>
              <a:gd name="adj1" fmla="val 0"/>
              <a:gd name="adj2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/>
          <p:cNvSpPr txBox="1"/>
          <p:nvPr/>
        </p:nvSpPr>
        <p:spPr>
          <a:xfrm rot="16200000">
            <a:off x="-129691" y="4102556"/>
            <a:ext cx="30680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1">
                    <a:lumMod val="50000"/>
                  </a:schemeClr>
                </a:solidFill>
              </a:rPr>
              <a:t>Objectives</a:t>
            </a:r>
            <a:endParaRPr lang="en-US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48080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492875"/>
            <a:ext cx="1981200" cy="365125"/>
          </a:xfrm>
        </p:spPr>
        <p:txBody>
          <a:bodyPr/>
          <a:lstStyle>
            <a:lvl1pPr>
              <a:defRPr b="1" smtClean="0">
                <a:solidFill>
                  <a:schemeClr val="tx2"/>
                </a:solidFill>
              </a:defRPr>
            </a:lvl1pPr>
          </a:lstStyle>
          <a:p>
            <a:fld id="{E6EFA536-BF07-417E-9D69-F23A20C0727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42738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-9525"/>
            <a:ext cx="9144000" cy="6477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4572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685800"/>
            <a:ext cx="8229600" cy="5638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492875"/>
            <a:ext cx="1981200" cy="365125"/>
          </a:xfrm>
        </p:spPr>
        <p:txBody>
          <a:bodyPr/>
          <a:lstStyle>
            <a:lvl1pPr>
              <a:defRPr b="1" smtClean="0">
                <a:solidFill>
                  <a:schemeClr val="tx2"/>
                </a:solidFill>
              </a:defRPr>
            </a:lvl1pPr>
          </a:lstStyle>
          <a:p>
            <a:fld id="{A0645F56-87C8-49AE-AB69-38FEEA9AA94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Straight Connector 28"/>
          <p:cNvSpPr>
            <a:spLocks noChangeShapeType="1"/>
          </p:cNvSpPr>
          <p:nvPr/>
        </p:nvSpPr>
        <p:spPr bwMode="auto">
          <a:xfrm>
            <a:off x="457200" y="609600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8482243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914400" y="2819400"/>
            <a:ext cx="7315200" cy="1279525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914400" y="2819400"/>
            <a:ext cx="228600" cy="1279525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/>
          <a:lstStyle>
            <a:lvl1pPr algn="r">
              <a:buNone/>
              <a:defRPr sz="3200" b="0" cap="none" baseline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>
          <a:xfrm>
            <a:off x="6400800" y="6354763"/>
            <a:ext cx="2286000" cy="36671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898775" y="6354763"/>
            <a:ext cx="3475038" cy="36671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9975" y="6354763"/>
            <a:ext cx="1520825" cy="366712"/>
          </a:xfrm>
        </p:spPr>
        <p:txBody>
          <a:bodyPr/>
          <a:lstStyle>
            <a:lvl1pPr>
              <a:defRPr/>
            </a:lvl1pPr>
          </a:lstStyle>
          <a:p>
            <a:fld id="{1E5E0219-78E1-456D-A801-013E1821A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500471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8970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anchor="b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anchor="b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23048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3579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-Narr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-9525"/>
            <a:ext cx="9144000" cy="6477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Straight Connector 28"/>
          <p:cNvSpPr>
            <a:spLocks noChangeShapeType="1"/>
          </p:cNvSpPr>
          <p:nvPr userDrawn="1"/>
        </p:nvSpPr>
        <p:spPr bwMode="auto">
          <a:xfrm>
            <a:off x="457200" y="800100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533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45279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21"/>
          <p:cNvSpPr>
            <a:spLocks noGrp="1"/>
          </p:cNvSpPr>
          <p:nvPr>
            <p:ph type="title"/>
          </p:nvPr>
        </p:nvSpPr>
        <p:spPr bwMode="auto">
          <a:xfrm>
            <a:off x="457200" y="152400"/>
            <a:ext cx="82296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12"/>
          <p:cNvSpPr>
            <a:spLocks noGrp="1"/>
          </p:cNvSpPr>
          <p:nvPr>
            <p:ph type="body" idx="1"/>
          </p:nvPr>
        </p:nvSpPr>
        <p:spPr bwMode="auto">
          <a:xfrm>
            <a:off x="457200" y="1219200"/>
            <a:ext cx="8229600" cy="4910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612775" y="6356350"/>
            <a:ext cx="1981200" cy="3651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 smtClean="0">
                <a:solidFill>
                  <a:schemeClr val="tx2"/>
                </a:solidFill>
              </a:defRPr>
            </a:lvl1pPr>
          </a:lstStyle>
          <a:p>
            <a:fld id="{A0645F56-87C8-49AE-AB69-38FEEA9AA94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32" name="Straight Connector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6477000"/>
            <a:ext cx="9144000" cy="3810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Slide Number Placeholder 5"/>
          <p:cNvSpPr txBox="1">
            <a:spLocks/>
          </p:cNvSpPr>
          <p:nvPr/>
        </p:nvSpPr>
        <p:spPr>
          <a:xfrm>
            <a:off x="59636" y="6456226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r>
              <a:rPr lang="en-US" sz="1100" dirty="0" smtClean="0">
                <a:ea typeface="ＭＳ Ｐゴシック" pitchFamily="64" charset="-128"/>
                <a:cs typeface="+mn-cs"/>
              </a:rPr>
              <a:t>SWE</a:t>
            </a:r>
            <a:r>
              <a:rPr lang="en-US" sz="1100" baseline="0" dirty="0" smtClean="0">
                <a:ea typeface="ＭＳ Ｐゴシック" pitchFamily="64" charset="-128"/>
                <a:cs typeface="+mn-cs"/>
              </a:rPr>
              <a:t> 205: Introduction to Software Engineering</a:t>
            </a:r>
            <a:endParaRPr lang="en-US" sz="1100" dirty="0">
              <a:ea typeface="ＭＳ Ｐゴシック" pitchFamily="64" charset="-128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695" r:id="rId2"/>
    <p:sldLayoutId id="2147483696" r:id="rId3"/>
    <p:sldLayoutId id="2147483697" r:id="rId4"/>
    <p:sldLayoutId id="2147483698" r:id="rId5"/>
    <p:sldLayoutId id="2147483699" r:id="rId6"/>
    <p:sldLayoutId id="2147483700" r:id="rId7"/>
    <p:sldLayoutId id="2147483701" r:id="rId8"/>
    <p:sldLayoutId id="2147483708" r:id="rId9"/>
    <p:sldLayoutId id="2147483702" r:id="rId10"/>
    <p:sldLayoutId id="2147483703" r:id="rId11"/>
    <p:sldLayoutId id="2147483704" r:id="rId12"/>
    <p:sldLayoutId id="2147483705" r:id="rId13"/>
    <p:sldLayoutId id="2147483706" r:id="rId14"/>
    <p:sldLayoutId id="2147483707" r:id="rId15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9pPr>
    </p:titleStyle>
    <p:bodyStyle>
      <a:lvl1pPr marL="273050" indent="-273050" algn="l" rtl="0" eaLnBrk="1" fontAlgn="base" hangingPunct="1">
        <a:spcBef>
          <a:spcPts val="600"/>
        </a:spcBef>
        <a:spcAft>
          <a:spcPct val="0"/>
        </a:spcAft>
        <a:buClr>
          <a:schemeClr val="accent1"/>
        </a:buClr>
        <a:buSzPct val="76000"/>
        <a:buFont typeface="Wingdings 3" pitchFamily="18" charset="2"/>
        <a:buChar char="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indent="-273050" algn="l" rtl="0" eaLnBrk="1" fontAlgn="base" hangingPunct="1">
        <a:spcBef>
          <a:spcPts val="500"/>
        </a:spcBef>
        <a:spcAft>
          <a:spcPct val="0"/>
        </a:spcAft>
        <a:buClr>
          <a:schemeClr val="accent2"/>
        </a:buClr>
        <a:buSzPct val="76000"/>
        <a:buFont typeface="Wingdings 3" pitchFamily="18" charset="2"/>
        <a:buChar char=""/>
        <a:defRPr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325" indent="-228600" algn="l" rtl="0" eaLnBrk="1" fontAlgn="base" hangingPunct="1">
        <a:spcBef>
          <a:spcPts val="500"/>
        </a:spcBef>
        <a:spcAft>
          <a:spcPct val="0"/>
        </a:spcAft>
        <a:buClr>
          <a:srgbClr val="BCBCBC"/>
        </a:buClr>
        <a:buSzPct val="76000"/>
        <a:buFont typeface="Wingdings 3" pitchFamily="18" charset="2"/>
        <a:buChar char="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228600" algn="l" rtl="0" eaLnBrk="1" fontAlgn="base" hangingPunct="1">
        <a:spcBef>
          <a:spcPts val="400"/>
        </a:spcBef>
        <a:spcAft>
          <a:spcPct val="0"/>
        </a:spcAft>
        <a:buClr>
          <a:srgbClr val="8BA2B4"/>
        </a:buClr>
        <a:buSzPct val="70000"/>
        <a:buFont typeface="Wingdings" pitchFamily="2" charset="2"/>
        <a:buChar char="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fontAlgn="base" hangingPunct="1">
        <a:spcBef>
          <a:spcPts val="3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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9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Lecture </a:t>
            </a:r>
            <a:r>
              <a:rPr lang="en-US" smtClean="0"/>
              <a:t>– </a:t>
            </a:r>
            <a:r>
              <a:rPr lang="en-US" smtClean="0"/>
              <a:t>14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System Modeling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1600" dirty="0" smtClean="0"/>
              <a:t>SWE 205 - Introduction to Software Engineering</a:t>
            </a:r>
            <a:endParaRPr lang="en-US" sz="1600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GB" dirty="0" smtClean="0"/>
              <a:t>Introduction</a:t>
            </a:r>
          </a:p>
          <a:p>
            <a:endParaRPr lang="en-GB" dirty="0" smtClean="0"/>
          </a:p>
          <a:p>
            <a:r>
              <a:rPr lang="en-GB" dirty="0" smtClean="0"/>
              <a:t>Context Models</a:t>
            </a:r>
          </a:p>
          <a:p>
            <a:endParaRPr lang="en-GB" dirty="0" smtClean="0"/>
          </a:p>
          <a:p>
            <a:r>
              <a:rPr lang="en-GB" dirty="0" smtClean="0"/>
              <a:t>Behavioural modelling</a:t>
            </a:r>
          </a:p>
          <a:p>
            <a:pPr lvl="1"/>
            <a:r>
              <a:rPr lang="en-GB" dirty="0" smtClean="0"/>
              <a:t>Data Flow Models</a:t>
            </a:r>
          </a:p>
          <a:p>
            <a:endParaRPr lang="en-US" dirty="0"/>
          </a:p>
        </p:txBody>
      </p:sp>
      <p:grpSp>
        <p:nvGrpSpPr>
          <p:cNvPr id="2" name="Group 4"/>
          <p:cNvGrpSpPr/>
          <p:nvPr/>
        </p:nvGrpSpPr>
        <p:grpSpPr>
          <a:xfrm rot="21182841">
            <a:off x="5250293" y="4363810"/>
            <a:ext cx="3311598" cy="1959363"/>
            <a:chOff x="5203650" y="328004"/>
            <a:chExt cx="3783987" cy="2238858"/>
          </a:xfrm>
        </p:grpSpPr>
        <p:sp>
          <p:nvSpPr>
            <p:cNvPr id="6" name="Horizontal Scroll 5"/>
            <p:cNvSpPr/>
            <p:nvPr/>
          </p:nvSpPr>
          <p:spPr>
            <a:xfrm>
              <a:off x="6131796" y="638506"/>
              <a:ext cx="2855841" cy="1371601"/>
            </a:xfrm>
            <a:prstGeom prst="horizontalScroll">
              <a:avLst/>
            </a:prstGeom>
            <a:effectLst>
              <a:outerShdw blurRad="203200" dist="1143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en-US" sz="5400" dirty="0" smtClean="0"/>
                <a:t>Ch 5</a:t>
              </a:r>
              <a:endParaRPr lang="en-US" sz="5400" dirty="0"/>
            </a:p>
          </p:txBody>
        </p:sp>
        <p:pic>
          <p:nvPicPr>
            <p:cNvPr id="7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1191463">
              <a:off x="5203650" y="328004"/>
              <a:ext cx="1822430" cy="223885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90487" tIns="44450" rIns="90487" bIns="44450"/>
          <a:lstStyle/>
          <a:p>
            <a:pPr eaLnBrk="1" hangingPunct="1"/>
            <a:r>
              <a:rPr lang="en-GB" sz="2800" dirty="0" smtClean="0"/>
              <a:t>Hospital system process – Activity Diagram</a:t>
            </a:r>
          </a:p>
        </p:txBody>
      </p:sp>
      <p:sp>
        <p:nvSpPr>
          <p:cNvPr id="1126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2AF46266-FDF3-4446-B03A-718A6D395EBA}" type="slidenum">
              <a:rPr lang="ar-SA"/>
              <a:pPr/>
              <a:t>10</a:t>
            </a:fld>
            <a:endParaRPr lang="en-US"/>
          </a:p>
        </p:txBody>
      </p:sp>
      <p:pic>
        <p:nvPicPr>
          <p:cNvPr id="5" name="Picture 4" descr="5.2 DetentionProcess.eps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76200" y="1293008"/>
            <a:ext cx="8991600" cy="4636924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381000" y="6019800"/>
            <a:ext cx="8229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Identify the </a:t>
            </a:r>
            <a:r>
              <a:rPr lang="en-US" dirty="0"/>
              <a:t>main symbols in in the activity </a:t>
            </a:r>
            <a:r>
              <a:rPr lang="en-US" dirty="0" smtClean="0"/>
              <a:t>diagram.</a:t>
            </a:r>
            <a:endParaRPr lang="en-US" dirty="0"/>
          </a:p>
        </p:txBody>
      </p:sp>
      <p:sp>
        <p:nvSpPr>
          <p:cNvPr id="28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PB"/>
          <p:cNvSpPr/>
          <p:nvPr/>
        </p:nvSpPr>
        <p:spPr>
          <a:xfrm>
            <a:off x="12700" y="6718300"/>
            <a:ext cx="32004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10 of 24</a:t>
            </a:r>
            <a:endParaRPr lang="en-US" sz="1400" b="1">
              <a:solidFill>
                <a:srgbClr val="FFFFFF"/>
              </a:solidFill>
            </a:endParaRPr>
          </a:p>
        </p:txBody>
      </p:sp>
      <p:sp>
        <p:nvSpPr>
          <p:cNvPr id="31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264" name="section2"/>
          <p:cNvSpPr/>
          <p:nvPr/>
        </p:nvSpPr>
        <p:spPr>
          <a:xfrm>
            <a:off x="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Intro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1265" name="section3"/>
          <p:cNvSpPr/>
          <p:nvPr/>
        </p:nvSpPr>
        <p:spPr>
          <a:xfrm>
            <a:off x="1270000" y="0"/>
            <a:ext cx="1437179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Context Models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11268" name="section4"/>
          <p:cNvSpPr/>
          <p:nvPr/>
        </p:nvSpPr>
        <p:spPr>
          <a:xfrm>
            <a:off x="2705100" y="0"/>
            <a:ext cx="1412266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Interaction Models</a:t>
            </a:r>
            <a:endParaRPr lang="en-US" sz="1200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Interaction models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Modeling user interaction is important </a:t>
            </a:r>
            <a:br>
              <a:rPr lang="en-US" dirty="0" smtClean="0"/>
            </a:br>
            <a:r>
              <a:rPr lang="en-US" dirty="0" smtClean="0"/>
              <a:t>as it helps to identify user requirements. </a:t>
            </a:r>
          </a:p>
          <a:p>
            <a:endParaRPr lang="en-US" dirty="0" smtClean="0"/>
          </a:p>
          <a:p>
            <a:r>
              <a:rPr lang="en-US" dirty="0" smtClean="0"/>
              <a:t>Modeling system-to-system interaction highlights the communication problems that may arise. </a:t>
            </a:r>
          </a:p>
          <a:p>
            <a:endParaRPr lang="en-US" dirty="0" smtClean="0"/>
          </a:p>
          <a:p>
            <a:r>
              <a:rPr lang="en-US" dirty="0" smtClean="0"/>
              <a:t>Modeling component interaction helps us understand if a proposed system structure is likely to deliver the required system performance and dependability.</a:t>
            </a:r>
          </a:p>
          <a:p>
            <a:r>
              <a:rPr lang="en-GB" b="1" u="sng" dirty="0" smtClean="0"/>
              <a:t>Use case diagrams</a:t>
            </a:r>
            <a:r>
              <a:rPr lang="en-GB" dirty="0" smtClean="0"/>
              <a:t> and </a:t>
            </a:r>
            <a:r>
              <a:rPr lang="en-GB" b="1" u="sng" dirty="0" smtClean="0"/>
              <a:t>sequence diagrams </a:t>
            </a:r>
            <a:r>
              <a:rPr lang="en-GB" dirty="0" smtClean="0"/>
              <a:t>may be used for interaction modelling.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EC9DA09-039A-A841-BA90-58CFCFBF8E01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  <p:grpSp>
        <p:nvGrpSpPr>
          <p:cNvPr id="6" name="Group 4"/>
          <p:cNvGrpSpPr/>
          <p:nvPr/>
        </p:nvGrpSpPr>
        <p:grpSpPr>
          <a:xfrm>
            <a:off x="6346808" y="658934"/>
            <a:ext cx="2492392" cy="1474666"/>
            <a:chOff x="5203650" y="328004"/>
            <a:chExt cx="3783987" cy="2238858"/>
          </a:xfrm>
        </p:grpSpPr>
        <p:sp>
          <p:nvSpPr>
            <p:cNvPr id="7" name="Horizontal Scroll 6"/>
            <p:cNvSpPr/>
            <p:nvPr/>
          </p:nvSpPr>
          <p:spPr>
            <a:xfrm>
              <a:off x="6131796" y="638504"/>
              <a:ext cx="2855841" cy="1371602"/>
            </a:xfrm>
            <a:prstGeom prst="horizontalScroll">
              <a:avLst/>
            </a:prstGeom>
            <a:effectLst>
              <a:outerShdw blurRad="203200" dist="1143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en-US" sz="3600" dirty="0" smtClean="0"/>
                <a:t>5.2</a:t>
              </a:r>
              <a:endParaRPr lang="en-US" sz="3600" dirty="0"/>
            </a:p>
          </p:txBody>
        </p:sp>
        <p:pic>
          <p:nvPicPr>
            <p:cNvPr id="8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1191463">
              <a:off x="5203650" y="328004"/>
              <a:ext cx="1822430" cy="223885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3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PB"/>
          <p:cNvSpPr/>
          <p:nvPr/>
        </p:nvSpPr>
        <p:spPr>
          <a:xfrm>
            <a:off x="12700" y="6718300"/>
            <a:ext cx="35306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11 of 24</a:t>
            </a:r>
            <a:endParaRPr lang="en-US" sz="1400" b="1">
              <a:solidFill>
                <a:srgbClr val="FFFFFF"/>
              </a:solidFill>
            </a:endParaRPr>
          </a:p>
        </p:txBody>
      </p:sp>
      <p:sp>
        <p:nvSpPr>
          <p:cNvPr id="26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section2"/>
          <p:cNvSpPr/>
          <p:nvPr/>
        </p:nvSpPr>
        <p:spPr>
          <a:xfrm>
            <a:off x="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Intro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8" name="section3"/>
          <p:cNvSpPr/>
          <p:nvPr/>
        </p:nvSpPr>
        <p:spPr>
          <a:xfrm>
            <a:off x="12699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Context Models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9" name="section4"/>
          <p:cNvSpPr/>
          <p:nvPr/>
        </p:nvSpPr>
        <p:spPr>
          <a:xfrm>
            <a:off x="2540000" y="0"/>
            <a:ext cx="1615398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Interaction Models</a:t>
            </a:r>
            <a:endParaRPr lang="en-US" sz="1400" u="sng">
              <a:solidFill>
                <a:srgbClr val="17375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1224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Use case modeling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Use cases were developed originally to </a:t>
            </a:r>
            <a:br>
              <a:rPr lang="en-US" dirty="0" smtClean="0"/>
            </a:br>
            <a:r>
              <a:rPr lang="en-US" dirty="0" smtClean="0"/>
              <a:t>support requirements elicitation and </a:t>
            </a:r>
            <a:br>
              <a:rPr lang="en-US" dirty="0" smtClean="0"/>
            </a:br>
            <a:r>
              <a:rPr lang="en-US" dirty="0" smtClean="0"/>
              <a:t>now incorporated into the UML.</a:t>
            </a:r>
          </a:p>
          <a:p>
            <a:endParaRPr lang="en-US" dirty="0" smtClean="0"/>
          </a:p>
          <a:p>
            <a:r>
              <a:rPr lang="en-US" dirty="0" smtClean="0"/>
              <a:t>Each use case represents a discrete task that involves external interaction with a system.</a:t>
            </a:r>
          </a:p>
          <a:p>
            <a:endParaRPr lang="en-US" dirty="0" smtClean="0"/>
          </a:p>
          <a:p>
            <a:r>
              <a:rPr lang="en-US" dirty="0" smtClean="0"/>
              <a:t>Actors in a use case may be people or other systems.</a:t>
            </a:r>
          </a:p>
          <a:p>
            <a:endParaRPr lang="en-US" dirty="0" smtClean="0"/>
          </a:p>
          <a:p>
            <a:r>
              <a:rPr lang="en-US" dirty="0" smtClean="0"/>
              <a:t>Represented diagrammatically to provide an overview of the use case and in a more detailed textual form.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EC9DA09-039A-A841-BA90-58CFCFBF8E01}" type="slidenum">
              <a:rPr lang="en-US" smtClean="0"/>
              <a:pPr>
                <a:defRPr/>
              </a:pPr>
              <a:t>12</a:t>
            </a:fld>
            <a:endParaRPr lang="en-US"/>
          </a:p>
        </p:txBody>
      </p:sp>
      <p:grpSp>
        <p:nvGrpSpPr>
          <p:cNvPr id="6" name="Group 4"/>
          <p:cNvGrpSpPr/>
          <p:nvPr/>
        </p:nvGrpSpPr>
        <p:grpSpPr>
          <a:xfrm>
            <a:off x="6324600" y="533400"/>
            <a:ext cx="2492392" cy="1474666"/>
            <a:chOff x="5203650" y="328004"/>
            <a:chExt cx="3783987" cy="2238858"/>
          </a:xfrm>
        </p:grpSpPr>
        <p:sp>
          <p:nvSpPr>
            <p:cNvPr id="7" name="Horizontal Scroll 6"/>
            <p:cNvSpPr/>
            <p:nvPr/>
          </p:nvSpPr>
          <p:spPr>
            <a:xfrm>
              <a:off x="6131796" y="638504"/>
              <a:ext cx="2855841" cy="1371602"/>
            </a:xfrm>
            <a:prstGeom prst="horizontalScroll">
              <a:avLst/>
            </a:prstGeom>
            <a:effectLst>
              <a:outerShdw blurRad="203200" dist="1143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en-US" sz="3600" dirty="0" smtClean="0"/>
                <a:t>5.2.1</a:t>
              </a:r>
              <a:endParaRPr lang="en-US" sz="3600" dirty="0"/>
            </a:p>
          </p:txBody>
        </p:sp>
        <p:pic>
          <p:nvPicPr>
            <p:cNvPr id="8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1191463">
              <a:off x="5203650" y="328004"/>
              <a:ext cx="1822430" cy="223885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3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PB"/>
          <p:cNvSpPr/>
          <p:nvPr/>
        </p:nvSpPr>
        <p:spPr>
          <a:xfrm>
            <a:off x="12700" y="6718300"/>
            <a:ext cx="38481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12 of 24</a:t>
            </a:r>
            <a:endParaRPr lang="en-US" sz="1400" b="1">
              <a:solidFill>
                <a:srgbClr val="FFFFFF"/>
              </a:solidFill>
            </a:endParaRPr>
          </a:p>
        </p:txBody>
      </p:sp>
      <p:sp>
        <p:nvSpPr>
          <p:cNvPr id="26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section2"/>
          <p:cNvSpPr/>
          <p:nvPr/>
        </p:nvSpPr>
        <p:spPr>
          <a:xfrm>
            <a:off x="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Intro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8" name="section3"/>
          <p:cNvSpPr/>
          <p:nvPr/>
        </p:nvSpPr>
        <p:spPr>
          <a:xfrm>
            <a:off x="12699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Context Models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9" name="section4"/>
          <p:cNvSpPr/>
          <p:nvPr/>
        </p:nvSpPr>
        <p:spPr>
          <a:xfrm>
            <a:off x="2540000" y="0"/>
            <a:ext cx="1615398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Interaction Models</a:t>
            </a:r>
            <a:endParaRPr lang="en-US" sz="1400" u="sng">
              <a:solidFill>
                <a:srgbClr val="17375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4123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Transfer-data use case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 use case in the MHC-PMS</a:t>
            </a:r>
            <a:endParaRPr lang="en-US" dirty="0"/>
          </a:p>
        </p:txBody>
      </p:sp>
      <p:pic>
        <p:nvPicPr>
          <p:cNvPr id="4" name="Picture 3" descr="5.3 UseCase.eps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762000" y="2590800"/>
            <a:ext cx="7486946" cy="1214863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EC9DA09-039A-A841-BA90-58CFCFBF8E01}" type="slidenum">
              <a:rPr lang="en-US" smtClean="0"/>
              <a:pPr>
                <a:defRPr/>
              </a:pPr>
              <a:t>13</a:t>
            </a:fld>
            <a:endParaRPr lang="en-US"/>
          </a:p>
        </p:txBody>
      </p:sp>
      <p:sp>
        <p:nvSpPr>
          <p:cNvPr id="20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PB"/>
          <p:cNvSpPr/>
          <p:nvPr/>
        </p:nvSpPr>
        <p:spPr>
          <a:xfrm>
            <a:off x="12700" y="6718300"/>
            <a:ext cx="41656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13 of 24</a:t>
            </a:r>
            <a:endParaRPr lang="en-US" sz="1400" b="1">
              <a:solidFill>
                <a:srgbClr val="FFFFFF"/>
              </a:solidFill>
            </a:endParaRPr>
          </a:p>
        </p:txBody>
      </p:sp>
      <p:sp>
        <p:nvSpPr>
          <p:cNvPr id="23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section2"/>
          <p:cNvSpPr/>
          <p:nvPr/>
        </p:nvSpPr>
        <p:spPr>
          <a:xfrm>
            <a:off x="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Intro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5" name="section3"/>
          <p:cNvSpPr/>
          <p:nvPr/>
        </p:nvSpPr>
        <p:spPr>
          <a:xfrm>
            <a:off x="12699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Context Models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6" name="section4"/>
          <p:cNvSpPr/>
          <p:nvPr/>
        </p:nvSpPr>
        <p:spPr>
          <a:xfrm>
            <a:off x="2540000" y="0"/>
            <a:ext cx="1615398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Interaction Models</a:t>
            </a:r>
            <a:endParaRPr lang="en-US" sz="1400" u="sng">
              <a:solidFill>
                <a:srgbClr val="17375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4773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 smtClean="0"/>
              <a:t>Tabular description of the ‘Transfer data’ use-case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3563205"/>
              </p:ext>
            </p:extLst>
          </p:nvPr>
        </p:nvGraphicFramePr>
        <p:xfrm>
          <a:off x="457200" y="1219200"/>
          <a:ext cx="8153400" cy="5013615"/>
        </p:xfrm>
        <a:graphic>
          <a:graphicData uri="http://schemas.openxmlformats.org/drawingml/2006/table">
            <a:tbl>
              <a:tblPr/>
              <a:tblGrid>
                <a:gridCol w="2189688"/>
                <a:gridCol w="5963712"/>
              </a:tblGrid>
              <a:tr h="454083">
                <a:tc gridSpan="2">
                  <a:txBody>
                    <a:bodyPr/>
                    <a:lstStyle/>
                    <a:p>
                      <a:pPr marL="0" marR="0" lvl="0" indent="0" algn="just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charset="0"/>
                        </a:rPr>
                        <a:t>MHC</a:t>
                      </a:r>
                      <a:r>
                        <a:rPr kumimoji="0" lang="en-GB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charset="0"/>
                        </a:rPr>
                        <a:t>-PMS: Transfer </a:t>
                      </a:r>
                      <a:r>
                        <a:rPr kumimoji="0" lang="en-GB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charset="0"/>
                        </a:rPr>
                        <a:t>data</a:t>
                      </a:r>
                      <a:endParaRPr kumimoji="0" lang="en-GB" sz="2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Times New Roman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54083">
                <a:tc>
                  <a:txBody>
                    <a:bodyPr/>
                    <a:lstStyle/>
                    <a:p>
                      <a:pPr marL="0" marR="0" lvl="0" indent="0" algn="just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charset="0"/>
                        </a:rPr>
                        <a:t>Actors</a:t>
                      </a:r>
                      <a:endParaRPr kumimoji="0" lang="en-GB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Times New Roman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charset="0"/>
                        </a:rPr>
                        <a:t>Medical receptionist, patient records system (PRS)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1788389">
                <a:tc>
                  <a:txBody>
                    <a:bodyPr/>
                    <a:lstStyle/>
                    <a:p>
                      <a:pPr marL="0" marR="0" lvl="0" indent="0" algn="just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charset="0"/>
                        </a:rPr>
                        <a:t>Description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charset="0"/>
                        </a:rPr>
                        <a:t>A receptionist may transfer data from the MHC-PMS to a general patient record database that is maintained by a health authority. The information transferred may either be updated personal information (address, phone number, etc.) or a summary of the patient’s diagnosis and treatment.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  <a:tr h="454083">
                <a:tc>
                  <a:txBody>
                    <a:bodyPr/>
                    <a:lstStyle/>
                    <a:p>
                      <a:pPr marL="0" marR="0" lvl="0" indent="0" algn="just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charset="0"/>
                        </a:rPr>
                        <a:t>Data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charset="0"/>
                        </a:rPr>
                        <a:t>Patient’s personal information, treatment summary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454083">
                <a:tc>
                  <a:txBody>
                    <a:bodyPr/>
                    <a:lstStyle/>
                    <a:p>
                      <a:pPr marL="0" marR="0" lvl="0" indent="0" algn="just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charset="0"/>
                        </a:rPr>
                        <a:t>Stimulus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charset="0"/>
                        </a:rPr>
                        <a:t>User command issued by medical receptionist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  <a:tr h="454083">
                <a:tc>
                  <a:txBody>
                    <a:bodyPr/>
                    <a:lstStyle/>
                    <a:p>
                      <a:pPr marL="0" marR="0" lvl="0" indent="0" algn="just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charset="0"/>
                        </a:rPr>
                        <a:t>Response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charset="0"/>
                        </a:rPr>
                        <a:t>Confirmation that PRS has been updated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894195">
                <a:tc>
                  <a:txBody>
                    <a:bodyPr/>
                    <a:lstStyle/>
                    <a:p>
                      <a:pPr marL="0" marR="0" lvl="0" indent="0" algn="just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charset="0"/>
                        </a:rPr>
                        <a:t>Comments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charset="0"/>
                        </a:rPr>
                        <a:t>The receptionist must have appropriate security permissions to access the patient information and the PRS</a:t>
                      </a:r>
                      <a:r>
                        <a:rPr kumimoji="0" lang="en-GB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charset="0"/>
                        </a:rPr>
                        <a:t>.</a:t>
                      </a:r>
                      <a:endParaRPr kumimoji="0" lang="en-GB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Times New Roman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</a:tbl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612775" y="6356350"/>
            <a:ext cx="1981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964AD586-7C25-0244-A129-E014CC0A164A}" type="slidenum">
              <a:rPr lang="en-US" smtClean="0"/>
              <a:pPr>
                <a:defRPr/>
              </a:pPr>
              <a:t>14</a:t>
            </a:fld>
            <a:endParaRPr lang="en-US"/>
          </a:p>
        </p:txBody>
      </p:sp>
      <p:sp>
        <p:nvSpPr>
          <p:cNvPr id="19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PB"/>
          <p:cNvSpPr/>
          <p:nvPr/>
        </p:nvSpPr>
        <p:spPr>
          <a:xfrm>
            <a:off x="12700" y="6718300"/>
            <a:ext cx="44958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14 of 24</a:t>
            </a:r>
            <a:endParaRPr lang="en-US" sz="1400" b="1">
              <a:solidFill>
                <a:srgbClr val="FFFFFF"/>
              </a:solidFill>
            </a:endParaRPr>
          </a:p>
        </p:txBody>
      </p:sp>
      <p:sp>
        <p:nvSpPr>
          <p:cNvPr id="22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section2"/>
          <p:cNvSpPr/>
          <p:nvPr/>
        </p:nvSpPr>
        <p:spPr>
          <a:xfrm>
            <a:off x="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Intro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4" name="section3"/>
          <p:cNvSpPr/>
          <p:nvPr/>
        </p:nvSpPr>
        <p:spPr>
          <a:xfrm>
            <a:off x="12699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Context Models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5" name="section4"/>
          <p:cNvSpPr/>
          <p:nvPr/>
        </p:nvSpPr>
        <p:spPr>
          <a:xfrm>
            <a:off x="2540000" y="0"/>
            <a:ext cx="1615398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Interaction Models</a:t>
            </a:r>
            <a:endParaRPr lang="en-US" sz="1400" u="sng">
              <a:solidFill>
                <a:srgbClr val="17375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5459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Use cases in the MHC-PMS</a:t>
            </a:r>
          </a:p>
        </p:txBody>
      </p:sp>
      <p:sp>
        <p:nvSpPr>
          <p:cNvPr id="15" name="Content Placeholder 1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/>
              <a:t>Medical Receptionist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/>
            </a:pPr>
            <a:fld id="{964AD586-7C25-0244-A129-E014CC0A164A}" type="slidenum">
              <a:rPr lang="en-US" smtClean="0"/>
              <a:pPr>
                <a:defRPr/>
              </a:pPr>
              <a:t>15</a:t>
            </a:fld>
            <a:endParaRPr lang="en-US"/>
          </a:p>
        </p:txBody>
      </p:sp>
      <p:pic>
        <p:nvPicPr>
          <p:cNvPr id="4" name="Picture 3" descr="5.5 RecepUseCases.eps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676400" y="1199412"/>
            <a:ext cx="5181600" cy="5582388"/>
          </a:xfrm>
          <a:prstGeom prst="rect">
            <a:avLst/>
          </a:prstGeom>
        </p:spPr>
      </p:pic>
      <p:sp>
        <p:nvSpPr>
          <p:cNvPr id="20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PB"/>
          <p:cNvSpPr/>
          <p:nvPr/>
        </p:nvSpPr>
        <p:spPr>
          <a:xfrm>
            <a:off x="12700" y="6718300"/>
            <a:ext cx="48133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15 of 24</a:t>
            </a:r>
            <a:endParaRPr lang="en-US" sz="1400" b="1">
              <a:solidFill>
                <a:srgbClr val="FFFFFF"/>
              </a:solidFill>
            </a:endParaRPr>
          </a:p>
        </p:txBody>
      </p:sp>
      <p:sp>
        <p:nvSpPr>
          <p:cNvPr id="23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section2"/>
          <p:cNvSpPr/>
          <p:nvPr/>
        </p:nvSpPr>
        <p:spPr>
          <a:xfrm>
            <a:off x="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Intro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5" name="section3"/>
          <p:cNvSpPr/>
          <p:nvPr/>
        </p:nvSpPr>
        <p:spPr>
          <a:xfrm>
            <a:off x="12699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Context Models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6" name="section4"/>
          <p:cNvSpPr/>
          <p:nvPr/>
        </p:nvSpPr>
        <p:spPr>
          <a:xfrm>
            <a:off x="2540000" y="0"/>
            <a:ext cx="1615398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Interaction Models</a:t>
            </a:r>
            <a:endParaRPr lang="en-US" sz="1400" u="sng">
              <a:solidFill>
                <a:srgbClr val="17375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356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Sequence diagrams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Sequence diagrams are part of the UML </a:t>
            </a:r>
            <a:br>
              <a:rPr lang="en-US" dirty="0" smtClean="0"/>
            </a:br>
            <a:r>
              <a:rPr lang="en-US" dirty="0" smtClean="0"/>
              <a:t>and are used to model the interactions</a:t>
            </a:r>
            <a:br>
              <a:rPr lang="en-US" dirty="0" smtClean="0"/>
            </a:br>
            <a:r>
              <a:rPr lang="en-US" dirty="0" smtClean="0"/>
              <a:t> between the actors and the objects within a system.</a:t>
            </a:r>
          </a:p>
          <a:p>
            <a:r>
              <a:rPr lang="en-US" dirty="0" smtClean="0"/>
              <a:t>A sequence diagram shows the sequence of interactions that take place during a particular use case or use case instance.</a:t>
            </a:r>
          </a:p>
          <a:p>
            <a:r>
              <a:rPr lang="en-US" dirty="0" smtClean="0"/>
              <a:t>The objects and actors involved are listed along the top of the diagram, with a dotted line drawn vertically from these.</a:t>
            </a:r>
          </a:p>
          <a:p>
            <a:r>
              <a:rPr lang="en-US" dirty="0" smtClean="0"/>
              <a:t>Interactions between objects are indicated by annotated arrows.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EC9DA09-039A-A841-BA90-58CFCFBF8E01}" type="slidenum">
              <a:rPr lang="en-US" smtClean="0"/>
              <a:pPr>
                <a:defRPr/>
              </a:pPr>
              <a:t>16</a:t>
            </a:fld>
            <a:endParaRPr lang="en-US"/>
          </a:p>
        </p:txBody>
      </p:sp>
      <p:grpSp>
        <p:nvGrpSpPr>
          <p:cNvPr id="6" name="Group 4"/>
          <p:cNvGrpSpPr/>
          <p:nvPr/>
        </p:nvGrpSpPr>
        <p:grpSpPr>
          <a:xfrm>
            <a:off x="6324600" y="533400"/>
            <a:ext cx="2492392" cy="1474666"/>
            <a:chOff x="5203650" y="328004"/>
            <a:chExt cx="3783987" cy="2238858"/>
          </a:xfrm>
        </p:grpSpPr>
        <p:sp>
          <p:nvSpPr>
            <p:cNvPr id="7" name="Horizontal Scroll 6"/>
            <p:cNvSpPr/>
            <p:nvPr/>
          </p:nvSpPr>
          <p:spPr>
            <a:xfrm>
              <a:off x="6131796" y="638504"/>
              <a:ext cx="2855841" cy="1371602"/>
            </a:xfrm>
            <a:prstGeom prst="horizontalScroll">
              <a:avLst/>
            </a:prstGeom>
            <a:effectLst>
              <a:outerShdw blurRad="203200" dist="1143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en-US" sz="3600" dirty="0" smtClean="0"/>
                <a:t>5.2.2</a:t>
              </a:r>
              <a:endParaRPr lang="en-US" sz="3600" dirty="0"/>
            </a:p>
          </p:txBody>
        </p:sp>
        <p:pic>
          <p:nvPicPr>
            <p:cNvPr id="8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1191463">
              <a:off x="5203650" y="328004"/>
              <a:ext cx="1822430" cy="223885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3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PB"/>
          <p:cNvSpPr/>
          <p:nvPr/>
        </p:nvSpPr>
        <p:spPr>
          <a:xfrm>
            <a:off x="12700" y="6718300"/>
            <a:ext cx="51435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16 of 24</a:t>
            </a:r>
            <a:endParaRPr lang="en-US" sz="1400" b="1">
              <a:solidFill>
                <a:srgbClr val="FFFFFF"/>
              </a:solidFill>
            </a:endParaRPr>
          </a:p>
        </p:txBody>
      </p:sp>
      <p:sp>
        <p:nvSpPr>
          <p:cNvPr id="26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section2"/>
          <p:cNvSpPr/>
          <p:nvPr/>
        </p:nvSpPr>
        <p:spPr>
          <a:xfrm>
            <a:off x="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Intro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8" name="section3"/>
          <p:cNvSpPr/>
          <p:nvPr/>
        </p:nvSpPr>
        <p:spPr>
          <a:xfrm>
            <a:off x="12699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Context Models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9" name="section4"/>
          <p:cNvSpPr/>
          <p:nvPr/>
        </p:nvSpPr>
        <p:spPr>
          <a:xfrm>
            <a:off x="2540000" y="0"/>
            <a:ext cx="1615398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Interaction Models</a:t>
            </a:r>
            <a:endParaRPr lang="en-US" sz="1400" u="sng">
              <a:solidFill>
                <a:srgbClr val="17375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1329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 smtClean="0"/>
              <a:t>Sequence diagram for View patient information</a:t>
            </a:r>
          </a:p>
        </p:txBody>
      </p:sp>
      <p:pic>
        <p:nvPicPr>
          <p:cNvPr id="4" name="Picture 3" descr="5.6 ViewInfoSeqDiag.eps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596900" y="1143000"/>
            <a:ext cx="8547100" cy="5223228"/>
          </a:xfrm>
          <a:prstGeom prst="rect">
            <a:avLst/>
          </a:prstGeom>
        </p:spPr>
      </p:pic>
      <p:sp>
        <p:nvSpPr>
          <p:cNvPr id="20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PB"/>
          <p:cNvSpPr/>
          <p:nvPr/>
        </p:nvSpPr>
        <p:spPr>
          <a:xfrm>
            <a:off x="12700" y="6718300"/>
            <a:ext cx="54610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17 of 24</a:t>
            </a:r>
            <a:endParaRPr lang="en-US" sz="1400" b="1">
              <a:solidFill>
                <a:srgbClr val="FFFFFF"/>
              </a:solidFill>
            </a:endParaRPr>
          </a:p>
        </p:txBody>
      </p:sp>
      <p:sp>
        <p:nvSpPr>
          <p:cNvPr id="23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section2"/>
          <p:cNvSpPr/>
          <p:nvPr/>
        </p:nvSpPr>
        <p:spPr>
          <a:xfrm>
            <a:off x="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Intro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5" name="section3"/>
          <p:cNvSpPr/>
          <p:nvPr/>
        </p:nvSpPr>
        <p:spPr>
          <a:xfrm>
            <a:off x="12699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Context Models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6" name="section4"/>
          <p:cNvSpPr/>
          <p:nvPr/>
        </p:nvSpPr>
        <p:spPr>
          <a:xfrm>
            <a:off x="2540000" y="0"/>
            <a:ext cx="1615398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Interaction Models</a:t>
            </a:r>
            <a:endParaRPr lang="en-US" sz="1400" u="sng">
              <a:solidFill>
                <a:srgbClr val="17375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4369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 smtClean="0"/>
              <a:t>Sequence diagram for Transfer Data</a:t>
            </a:r>
          </a:p>
        </p:txBody>
      </p:sp>
      <p:pic>
        <p:nvPicPr>
          <p:cNvPr id="4" name="Picture 3" descr="5.7 TransferData.eps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244599" y="838200"/>
            <a:ext cx="6019800" cy="5638800"/>
          </a:xfrm>
          <a:prstGeom prst="rect">
            <a:avLst/>
          </a:prstGeom>
        </p:spPr>
      </p:pic>
      <p:sp>
        <p:nvSpPr>
          <p:cNvPr id="24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PB"/>
          <p:cNvSpPr/>
          <p:nvPr/>
        </p:nvSpPr>
        <p:spPr>
          <a:xfrm>
            <a:off x="12700" y="6718300"/>
            <a:ext cx="57912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18 of 24</a:t>
            </a:r>
            <a:endParaRPr lang="en-US" sz="1400" b="1">
              <a:solidFill>
                <a:srgbClr val="FFFFFF"/>
              </a:solidFill>
            </a:endParaRPr>
          </a:p>
        </p:txBody>
      </p:sp>
      <p:sp>
        <p:nvSpPr>
          <p:cNvPr id="27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section2"/>
          <p:cNvSpPr/>
          <p:nvPr/>
        </p:nvSpPr>
        <p:spPr>
          <a:xfrm>
            <a:off x="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Intro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9" name="section3"/>
          <p:cNvSpPr/>
          <p:nvPr/>
        </p:nvSpPr>
        <p:spPr>
          <a:xfrm>
            <a:off x="12699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Context Models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30" name="section4"/>
          <p:cNvSpPr/>
          <p:nvPr/>
        </p:nvSpPr>
        <p:spPr>
          <a:xfrm>
            <a:off x="2540000" y="0"/>
            <a:ext cx="1615398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Interaction Models</a:t>
            </a:r>
            <a:endParaRPr lang="en-US" sz="1400" u="sng">
              <a:solidFill>
                <a:srgbClr val="17375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428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Another example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1981200" y="6172200"/>
            <a:ext cx="7010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 smtClean="0"/>
              <a:t>From http://www.ibm.com/developerworks/rational/library/3101.html</a:t>
            </a:r>
            <a:endParaRPr lang="en-US" sz="14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/>
          <a:srcRect t="1710" r="4273"/>
          <a:stretch/>
        </p:blipFill>
        <p:spPr bwMode="auto">
          <a:xfrm>
            <a:off x="304800" y="838200"/>
            <a:ext cx="8534400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0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PB"/>
          <p:cNvSpPr/>
          <p:nvPr/>
        </p:nvSpPr>
        <p:spPr>
          <a:xfrm>
            <a:off x="12700" y="6718300"/>
            <a:ext cx="61087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19 of 24</a:t>
            </a:r>
            <a:endParaRPr lang="en-US" sz="1400" b="1">
              <a:solidFill>
                <a:srgbClr val="FFFFFF"/>
              </a:solidFill>
            </a:endParaRPr>
          </a:p>
        </p:txBody>
      </p:sp>
      <p:sp>
        <p:nvSpPr>
          <p:cNvPr id="23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section2"/>
          <p:cNvSpPr/>
          <p:nvPr/>
        </p:nvSpPr>
        <p:spPr>
          <a:xfrm>
            <a:off x="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Intro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5" name="section3"/>
          <p:cNvSpPr/>
          <p:nvPr/>
        </p:nvSpPr>
        <p:spPr>
          <a:xfrm>
            <a:off x="12699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Context Models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6" name="section4"/>
          <p:cNvSpPr/>
          <p:nvPr/>
        </p:nvSpPr>
        <p:spPr>
          <a:xfrm>
            <a:off x="2540000" y="0"/>
            <a:ext cx="1615398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Interaction Models</a:t>
            </a:r>
            <a:endParaRPr lang="en-US" sz="1400" u="sng">
              <a:solidFill>
                <a:srgbClr val="17375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9524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90487" tIns="44450" rIns="90487" bIns="44450"/>
          <a:lstStyle/>
          <a:p>
            <a:pPr eaLnBrk="1" hangingPunct="1"/>
            <a:r>
              <a:rPr lang="en-GB" smtClean="0"/>
              <a:t>System modelling</a:t>
            </a:r>
          </a:p>
        </p:txBody>
      </p:sp>
      <p:sp>
        <p:nvSpPr>
          <p:cNvPr id="6148" name="Rectangle 3"/>
          <p:cNvSpPr>
            <a:spLocks noGrp="1" noChangeArrowheads="1"/>
          </p:cNvSpPr>
          <p:nvPr>
            <p:ph sz="quarter" idx="1"/>
          </p:nvPr>
        </p:nvSpPr>
        <p:spPr>
          <a:noFill/>
        </p:spPr>
        <p:txBody>
          <a:bodyPr lIns="90487" tIns="44450" rIns="90487" bIns="44450"/>
          <a:lstStyle/>
          <a:p>
            <a:pPr eaLnBrk="1" hangingPunct="1"/>
            <a:r>
              <a:rPr lang="en-GB" sz="2400" dirty="0" smtClean="0"/>
              <a:t>Definition</a:t>
            </a:r>
          </a:p>
          <a:p>
            <a:pPr lvl="1"/>
            <a:r>
              <a:rPr lang="en-GB" sz="2400" dirty="0" smtClean="0"/>
              <a:t>The process of developing abstract models of a system</a:t>
            </a:r>
          </a:p>
          <a:p>
            <a:pPr eaLnBrk="1" hangingPunct="1"/>
            <a:endParaRPr lang="en-GB" sz="2400" dirty="0" smtClean="0"/>
          </a:p>
          <a:p>
            <a:pPr eaLnBrk="1" hangingPunct="1"/>
            <a:r>
              <a:rPr lang="en-GB" sz="2400" dirty="0" smtClean="0"/>
              <a:t>System modelling helps the analyst to understand the functionality of the system.</a:t>
            </a:r>
          </a:p>
          <a:p>
            <a:pPr eaLnBrk="1" hangingPunct="1"/>
            <a:endParaRPr lang="en-GB" sz="2400" dirty="0" smtClean="0"/>
          </a:p>
          <a:p>
            <a:pPr eaLnBrk="1" hangingPunct="1"/>
            <a:r>
              <a:rPr lang="en-GB" sz="2400" dirty="0" smtClean="0"/>
              <a:t>Models are used to:</a:t>
            </a:r>
          </a:p>
          <a:p>
            <a:pPr lvl="1" eaLnBrk="1" hangingPunct="1"/>
            <a:r>
              <a:rPr lang="en-GB" sz="2000" dirty="0" smtClean="0"/>
              <a:t>Specify these functionalities</a:t>
            </a:r>
          </a:p>
          <a:p>
            <a:pPr lvl="1" eaLnBrk="1" hangingPunct="1"/>
            <a:r>
              <a:rPr lang="en-GB" sz="2000" dirty="0" smtClean="0"/>
              <a:t>Communicate and verify these functionalities with customers.</a:t>
            </a:r>
          </a:p>
          <a:p>
            <a:endParaRPr lang="en-GB" sz="2400" dirty="0"/>
          </a:p>
          <a:p>
            <a:r>
              <a:rPr lang="en-GB" sz="2400" dirty="0" smtClean="0"/>
              <a:t>Unified Modelling Language (UML)</a:t>
            </a:r>
          </a:p>
        </p:txBody>
      </p:sp>
      <p:sp>
        <p:nvSpPr>
          <p:cNvPr id="614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378FD30C-82A3-43DD-B91A-6FB45E64F946}" type="slidenum">
              <a:rPr lang="ar-SA"/>
              <a:pPr/>
              <a:t>2</a:t>
            </a:fld>
            <a:endParaRPr lang="en-US"/>
          </a:p>
        </p:txBody>
      </p:sp>
      <p:sp>
        <p:nvSpPr>
          <p:cNvPr id="25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PB"/>
          <p:cNvSpPr/>
          <p:nvPr/>
        </p:nvSpPr>
        <p:spPr>
          <a:xfrm>
            <a:off x="12700" y="6718300"/>
            <a:ext cx="6223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2 of 24</a:t>
            </a:r>
            <a:endParaRPr lang="en-US" sz="1400" b="1">
              <a:solidFill>
                <a:srgbClr val="FFFFFF"/>
              </a:solidFill>
            </a:endParaRPr>
          </a:p>
        </p:txBody>
      </p:sp>
      <p:sp>
        <p:nvSpPr>
          <p:cNvPr id="28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section2"/>
          <p:cNvSpPr/>
          <p:nvPr/>
        </p:nvSpPr>
        <p:spPr>
          <a:xfrm>
            <a:off x="-1" y="0"/>
            <a:ext cx="1270000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Intro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30" name="section3"/>
          <p:cNvSpPr/>
          <p:nvPr/>
        </p:nvSpPr>
        <p:spPr>
          <a:xfrm>
            <a:off x="12699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Context Models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31" name="section4"/>
          <p:cNvSpPr/>
          <p:nvPr/>
        </p:nvSpPr>
        <p:spPr>
          <a:xfrm>
            <a:off x="2540000" y="0"/>
            <a:ext cx="1412266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Interaction Models</a:t>
            </a:r>
            <a:endParaRPr lang="en-US" sz="1200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9200" y="228600"/>
            <a:ext cx="6477000" cy="61459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9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PB"/>
          <p:cNvSpPr/>
          <p:nvPr/>
        </p:nvSpPr>
        <p:spPr>
          <a:xfrm>
            <a:off x="12700" y="6718300"/>
            <a:ext cx="64262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20 of 24</a:t>
            </a:r>
            <a:endParaRPr lang="en-US" sz="1400" b="1">
              <a:solidFill>
                <a:srgbClr val="FFFFFF"/>
              </a:solidFill>
            </a:endParaRPr>
          </a:p>
        </p:txBody>
      </p:sp>
      <p:sp>
        <p:nvSpPr>
          <p:cNvPr id="22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section2"/>
          <p:cNvSpPr/>
          <p:nvPr/>
        </p:nvSpPr>
        <p:spPr>
          <a:xfrm>
            <a:off x="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Intro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4" name="section3"/>
          <p:cNvSpPr/>
          <p:nvPr/>
        </p:nvSpPr>
        <p:spPr>
          <a:xfrm>
            <a:off x="12699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Context Models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5" name="section4"/>
          <p:cNvSpPr/>
          <p:nvPr/>
        </p:nvSpPr>
        <p:spPr>
          <a:xfrm>
            <a:off x="2540000" y="0"/>
            <a:ext cx="1615398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Interaction Models</a:t>
            </a:r>
            <a:endParaRPr lang="en-US" sz="1400" u="sng">
              <a:solidFill>
                <a:srgbClr val="17375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5983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FA536-BF07-417E-9D69-F23A20C07272}" type="slidenum">
              <a:rPr lang="en-US" smtClean="0"/>
              <a:pPr/>
              <a:t>21</a:t>
            </a:fld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The whole diagram</a:t>
            </a:r>
            <a:endParaRPr lang="en-US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76800" y="365919"/>
            <a:ext cx="3962400" cy="60102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0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PB"/>
          <p:cNvSpPr/>
          <p:nvPr/>
        </p:nvSpPr>
        <p:spPr>
          <a:xfrm>
            <a:off x="12700" y="6718300"/>
            <a:ext cx="67564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21 of 24</a:t>
            </a:r>
            <a:endParaRPr lang="en-US" sz="1400" b="1">
              <a:solidFill>
                <a:srgbClr val="FFFFFF"/>
              </a:solidFill>
            </a:endParaRPr>
          </a:p>
        </p:txBody>
      </p:sp>
      <p:sp>
        <p:nvSpPr>
          <p:cNvPr id="23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section2"/>
          <p:cNvSpPr/>
          <p:nvPr/>
        </p:nvSpPr>
        <p:spPr>
          <a:xfrm>
            <a:off x="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Intro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5" name="section3"/>
          <p:cNvSpPr/>
          <p:nvPr/>
        </p:nvSpPr>
        <p:spPr>
          <a:xfrm>
            <a:off x="12699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Context Models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6" name="section4"/>
          <p:cNvSpPr/>
          <p:nvPr/>
        </p:nvSpPr>
        <p:spPr>
          <a:xfrm>
            <a:off x="2540000" y="0"/>
            <a:ext cx="1615398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Interaction Models</a:t>
            </a:r>
            <a:endParaRPr lang="en-US" sz="1400" u="sng">
              <a:solidFill>
                <a:srgbClr val="17375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2641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 : ATM</a:t>
            </a:r>
            <a:endParaRPr lang="en-US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 rotWithShape="1">
          <a:blip r:embed="rId2"/>
          <a:srcRect t="1606" r="7685"/>
          <a:stretch/>
        </p:blipFill>
        <p:spPr bwMode="auto">
          <a:xfrm>
            <a:off x="761999" y="850900"/>
            <a:ext cx="7810501" cy="554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0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PB"/>
          <p:cNvSpPr/>
          <p:nvPr/>
        </p:nvSpPr>
        <p:spPr>
          <a:xfrm>
            <a:off x="12700" y="6718300"/>
            <a:ext cx="70739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22 of 24</a:t>
            </a:r>
            <a:endParaRPr lang="en-US" sz="1400" b="1">
              <a:solidFill>
                <a:srgbClr val="FFFFFF"/>
              </a:solidFill>
            </a:endParaRPr>
          </a:p>
        </p:txBody>
      </p:sp>
      <p:sp>
        <p:nvSpPr>
          <p:cNvPr id="23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section2"/>
          <p:cNvSpPr/>
          <p:nvPr/>
        </p:nvSpPr>
        <p:spPr>
          <a:xfrm>
            <a:off x="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Intro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5" name="section3"/>
          <p:cNvSpPr/>
          <p:nvPr/>
        </p:nvSpPr>
        <p:spPr>
          <a:xfrm>
            <a:off x="12699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Context Models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6" name="section4"/>
          <p:cNvSpPr/>
          <p:nvPr/>
        </p:nvSpPr>
        <p:spPr>
          <a:xfrm>
            <a:off x="2540000" y="0"/>
            <a:ext cx="1615398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Interaction Models</a:t>
            </a:r>
            <a:endParaRPr lang="en-US" sz="1400" u="sng">
              <a:solidFill>
                <a:srgbClr val="17375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006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Key Points (1/2)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GB" sz="2400" dirty="0" smtClean="0"/>
              <a:t>System modelling gives and easy way for analysts and designers to understand the functionality of the system.</a:t>
            </a:r>
          </a:p>
          <a:p>
            <a:endParaRPr lang="en-US" dirty="0" smtClean="0"/>
          </a:p>
          <a:p>
            <a:r>
              <a:rPr lang="en-GB" dirty="0" smtClean="0"/>
              <a:t>Context models show the position of a system in its environment with other systems and processes.</a:t>
            </a:r>
          </a:p>
          <a:p>
            <a:endParaRPr lang="en-GB" dirty="0" smtClean="0"/>
          </a:p>
          <a:p>
            <a:r>
              <a:rPr lang="en-GB" dirty="0" smtClean="0"/>
              <a:t>Process models show the overall processes that are supported by the system.</a:t>
            </a:r>
          </a:p>
          <a:p>
            <a:endParaRPr lang="en-GB" dirty="0" smtClean="0"/>
          </a:p>
          <a:p>
            <a:endParaRPr lang="en-US" dirty="0" smtClean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FA536-BF07-417E-9D69-F23A20C07272}" type="slidenum">
              <a:rPr lang="en-US" smtClean="0"/>
              <a:pPr/>
              <a:t>23</a:t>
            </a:fld>
            <a:endParaRPr lang="en-US"/>
          </a:p>
        </p:txBody>
      </p:sp>
      <p:sp>
        <p:nvSpPr>
          <p:cNvPr id="28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PB"/>
          <p:cNvSpPr/>
          <p:nvPr/>
        </p:nvSpPr>
        <p:spPr>
          <a:xfrm>
            <a:off x="12700" y="6718300"/>
            <a:ext cx="74041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23 of 24</a:t>
            </a:r>
            <a:endParaRPr lang="en-US" sz="1400" b="1">
              <a:solidFill>
                <a:srgbClr val="FFFFFF"/>
              </a:solidFill>
            </a:endParaRPr>
          </a:p>
        </p:txBody>
      </p:sp>
      <p:sp>
        <p:nvSpPr>
          <p:cNvPr id="31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section2"/>
          <p:cNvSpPr/>
          <p:nvPr/>
        </p:nvSpPr>
        <p:spPr>
          <a:xfrm>
            <a:off x="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Intro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33" name="section3"/>
          <p:cNvSpPr/>
          <p:nvPr/>
        </p:nvSpPr>
        <p:spPr>
          <a:xfrm>
            <a:off x="12699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Context Models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34" name="section4"/>
          <p:cNvSpPr/>
          <p:nvPr/>
        </p:nvSpPr>
        <p:spPr>
          <a:xfrm>
            <a:off x="2540000" y="0"/>
            <a:ext cx="1412266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Interaction Models</a:t>
            </a:r>
            <a:endParaRPr lang="en-US" sz="120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Key </a:t>
            </a:r>
            <a:r>
              <a:rPr lang="en-US" dirty="0"/>
              <a:t>Points </a:t>
            </a:r>
            <a:r>
              <a:rPr lang="en-US" dirty="0" smtClean="0"/>
              <a:t>(2/2</a:t>
            </a:r>
            <a:r>
              <a:rPr lang="en-US" dirty="0"/>
              <a:t>)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GB" sz="2800" dirty="0" smtClean="0"/>
              <a:t>Interactions models </a:t>
            </a:r>
            <a:r>
              <a:rPr lang="en-US" sz="2800" dirty="0" smtClean="0"/>
              <a:t>are used to describe the interactions between users and systems in the system being designed. </a:t>
            </a:r>
            <a:endParaRPr lang="en-GB" sz="2800" dirty="0" smtClean="0"/>
          </a:p>
          <a:p>
            <a:endParaRPr lang="en-US" sz="2800" dirty="0" smtClean="0"/>
          </a:p>
          <a:p>
            <a:r>
              <a:rPr lang="en-US" sz="2800" dirty="0" smtClean="0"/>
              <a:t>Use cases describe interactions between a system and external actors; </a:t>
            </a:r>
          </a:p>
          <a:p>
            <a:endParaRPr lang="en-US" sz="2800" dirty="0" smtClean="0"/>
          </a:p>
          <a:p>
            <a:r>
              <a:rPr lang="en-US" sz="2800" dirty="0" smtClean="0"/>
              <a:t>Sequence diagrams add more information to these by showing interactions between system objects.</a:t>
            </a:r>
            <a:endParaRPr lang="en-GB" sz="2800" dirty="0" smtClean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FA536-BF07-417E-9D69-F23A20C07272}" type="slidenum">
              <a:rPr lang="en-US" smtClean="0"/>
              <a:pPr/>
              <a:t>24</a:t>
            </a:fld>
            <a:endParaRPr lang="en-US"/>
          </a:p>
        </p:txBody>
      </p:sp>
      <p:sp>
        <p:nvSpPr>
          <p:cNvPr id="20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PB"/>
          <p:cNvSpPr/>
          <p:nvPr/>
        </p:nvSpPr>
        <p:spPr>
          <a:xfrm>
            <a:off x="12700" y="6718300"/>
            <a:ext cx="77216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24 of 24</a:t>
            </a:r>
            <a:endParaRPr lang="en-US" sz="1400" b="1">
              <a:solidFill>
                <a:srgbClr val="FFFFFF"/>
              </a:solidFill>
            </a:endParaRPr>
          </a:p>
        </p:txBody>
      </p:sp>
      <p:sp>
        <p:nvSpPr>
          <p:cNvPr id="23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section2"/>
          <p:cNvSpPr/>
          <p:nvPr/>
        </p:nvSpPr>
        <p:spPr>
          <a:xfrm>
            <a:off x="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Intro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5" name="section3"/>
          <p:cNvSpPr/>
          <p:nvPr/>
        </p:nvSpPr>
        <p:spPr>
          <a:xfrm>
            <a:off x="12699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Context Models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6" name="section4"/>
          <p:cNvSpPr/>
          <p:nvPr/>
        </p:nvSpPr>
        <p:spPr>
          <a:xfrm>
            <a:off x="2540000" y="0"/>
            <a:ext cx="1412266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Interaction Models</a:t>
            </a:r>
            <a:endParaRPr lang="en-US" sz="12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349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Using models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Models can be used at </a:t>
            </a:r>
          </a:p>
          <a:p>
            <a:pPr lvl="1"/>
            <a:r>
              <a:rPr lang="en-US" dirty="0" smtClean="0"/>
              <a:t>Requirements engineering process</a:t>
            </a:r>
          </a:p>
          <a:p>
            <a:pPr lvl="2"/>
            <a:r>
              <a:rPr lang="en-US" dirty="0" smtClean="0"/>
              <a:t>Help derive requirements</a:t>
            </a:r>
          </a:p>
          <a:p>
            <a:pPr lvl="2"/>
            <a:endParaRPr lang="en-US" dirty="0"/>
          </a:p>
          <a:p>
            <a:pPr lvl="1"/>
            <a:r>
              <a:rPr lang="en-US" dirty="0" smtClean="0"/>
              <a:t>Design process</a:t>
            </a:r>
          </a:p>
          <a:p>
            <a:pPr lvl="2"/>
            <a:r>
              <a:rPr lang="en-US" dirty="0" smtClean="0"/>
              <a:t>Describe the system for implementation purposes</a:t>
            </a:r>
          </a:p>
          <a:p>
            <a:pPr lvl="2"/>
            <a:endParaRPr lang="en-US" dirty="0"/>
          </a:p>
          <a:p>
            <a:pPr lvl="1"/>
            <a:r>
              <a:rPr lang="en-US" dirty="0" smtClean="0"/>
              <a:t>After implementation</a:t>
            </a:r>
          </a:p>
          <a:p>
            <a:pPr lvl="2"/>
            <a:r>
              <a:rPr lang="en-US" dirty="0" smtClean="0"/>
              <a:t>Document the system structure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FA536-BF07-417E-9D69-F23A20C07272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23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PB"/>
          <p:cNvSpPr/>
          <p:nvPr/>
        </p:nvSpPr>
        <p:spPr>
          <a:xfrm>
            <a:off x="12700" y="6718300"/>
            <a:ext cx="9398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3 of 24</a:t>
            </a:r>
            <a:endParaRPr lang="en-US" sz="1400" b="1">
              <a:solidFill>
                <a:srgbClr val="FFFFFF"/>
              </a:solidFill>
            </a:endParaRPr>
          </a:p>
        </p:txBody>
      </p:sp>
      <p:sp>
        <p:nvSpPr>
          <p:cNvPr id="26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section2"/>
          <p:cNvSpPr/>
          <p:nvPr/>
        </p:nvSpPr>
        <p:spPr>
          <a:xfrm>
            <a:off x="-1" y="0"/>
            <a:ext cx="1270000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Intro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28" name="section3"/>
          <p:cNvSpPr/>
          <p:nvPr/>
        </p:nvSpPr>
        <p:spPr>
          <a:xfrm>
            <a:off x="12699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Context Models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9" name="section4"/>
          <p:cNvSpPr/>
          <p:nvPr/>
        </p:nvSpPr>
        <p:spPr>
          <a:xfrm>
            <a:off x="2540000" y="0"/>
            <a:ext cx="1412266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Interaction Models</a:t>
            </a:r>
            <a:endParaRPr lang="en-US" sz="12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6573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sz="2800" dirty="0" smtClean="0"/>
              <a:t>System modelling – different perspectives</a:t>
            </a:r>
            <a:endParaRPr lang="en-US" sz="2800" dirty="0" smtClean="0"/>
          </a:p>
        </p:txBody>
      </p:sp>
      <p:sp>
        <p:nvSpPr>
          <p:cNvPr id="7170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C968B153-1A6E-42E0-8BF6-9981363647E5}" type="slidenum">
              <a:rPr lang="ar-SA"/>
              <a:pPr/>
              <a:t>4</a:t>
            </a:fld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67" t="21193" r="15703"/>
          <a:stretch/>
        </p:blipFill>
        <p:spPr bwMode="auto">
          <a:xfrm>
            <a:off x="6019800" y="1981200"/>
            <a:ext cx="2984500" cy="2432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172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219200"/>
            <a:ext cx="5562600" cy="4937760"/>
          </a:xfrm>
        </p:spPr>
        <p:txBody>
          <a:bodyPr/>
          <a:lstStyle/>
          <a:p>
            <a:pPr eaLnBrk="1" hangingPunct="1"/>
            <a:r>
              <a:rPr lang="en-GB" sz="2400" dirty="0" smtClean="0">
                <a:latin typeface="+mj-lt"/>
              </a:rPr>
              <a:t>Different models present the system from different perspectives</a:t>
            </a:r>
            <a:endParaRPr lang="en-US" sz="2400" dirty="0" smtClean="0">
              <a:latin typeface="+mj-lt"/>
            </a:endParaRPr>
          </a:p>
          <a:p>
            <a:pPr marL="274638" lvl="1" indent="0">
              <a:buNone/>
            </a:pPr>
            <a:r>
              <a:rPr lang="en-US" sz="2000" b="1" dirty="0" smtClean="0">
                <a:latin typeface="+mj-lt"/>
              </a:rPr>
              <a:t>1- External perspective: </a:t>
            </a:r>
            <a:r>
              <a:rPr lang="en-US" sz="2000" dirty="0" smtClean="0">
                <a:latin typeface="+mj-lt"/>
              </a:rPr>
              <a:t>showing the context or environment of the system.</a:t>
            </a:r>
          </a:p>
          <a:p>
            <a:pPr marL="274638" lvl="1" indent="0">
              <a:buNone/>
            </a:pPr>
            <a:r>
              <a:rPr lang="en-US" sz="2000" b="1" dirty="0" smtClean="0">
                <a:latin typeface="+mj-lt"/>
              </a:rPr>
              <a:t>2- Interaction perspective: </a:t>
            </a:r>
            <a:r>
              <a:rPr lang="en-US" sz="2000" dirty="0" smtClean="0">
                <a:latin typeface="+mj-lt"/>
              </a:rPr>
              <a:t>showing the interactions between a system and its environment, or between the components of a system. between the components of a system.</a:t>
            </a:r>
          </a:p>
          <a:p>
            <a:pPr marL="274638" lvl="1" indent="0">
              <a:buNone/>
            </a:pPr>
            <a:r>
              <a:rPr lang="en-US" sz="2000" b="1" dirty="0" smtClean="0">
                <a:latin typeface="+mj-lt"/>
              </a:rPr>
              <a:t>3- Structural perspective: </a:t>
            </a:r>
            <a:r>
              <a:rPr lang="en-US" sz="2000" dirty="0" smtClean="0">
                <a:latin typeface="+mj-lt"/>
              </a:rPr>
              <a:t> showing the organization of a system or the structure of the data that is processed by the system.</a:t>
            </a:r>
          </a:p>
          <a:p>
            <a:pPr marL="274638" lvl="1" indent="0">
              <a:buNone/>
            </a:pPr>
            <a:r>
              <a:rPr lang="en-US" sz="2000" b="1" dirty="0" smtClean="0">
                <a:latin typeface="+mj-lt"/>
              </a:rPr>
              <a:t>4- Behavioral perspective: </a:t>
            </a:r>
            <a:r>
              <a:rPr lang="en-US" sz="2000" dirty="0" smtClean="0">
                <a:latin typeface="+mj-lt"/>
              </a:rPr>
              <a:t>showing the dynamic behavior of the system and how it responds to events. </a:t>
            </a:r>
          </a:p>
        </p:txBody>
      </p:sp>
      <p:sp>
        <p:nvSpPr>
          <p:cNvPr id="25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PB"/>
          <p:cNvSpPr/>
          <p:nvPr/>
        </p:nvSpPr>
        <p:spPr>
          <a:xfrm>
            <a:off x="12700" y="6718300"/>
            <a:ext cx="12700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4 of 24</a:t>
            </a:r>
            <a:endParaRPr lang="en-US" sz="1400" b="1">
              <a:solidFill>
                <a:srgbClr val="FFFFFF"/>
              </a:solidFill>
            </a:endParaRPr>
          </a:p>
        </p:txBody>
      </p:sp>
      <p:sp>
        <p:nvSpPr>
          <p:cNvPr id="28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section2"/>
          <p:cNvSpPr/>
          <p:nvPr/>
        </p:nvSpPr>
        <p:spPr>
          <a:xfrm>
            <a:off x="-1" y="0"/>
            <a:ext cx="1270000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Intro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30" name="section3"/>
          <p:cNvSpPr/>
          <p:nvPr/>
        </p:nvSpPr>
        <p:spPr>
          <a:xfrm>
            <a:off x="12699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Context Models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31" name="section4"/>
          <p:cNvSpPr/>
          <p:nvPr/>
        </p:nvSpPr>
        <p:spPr>
          <a:xfrm>
            <a:off x="2540000" y="0"/>
            <a:ext cx="1412266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Interaction Models</a:t>
            </a:r>
            <a:endParaRPr lang="en-US" sz="120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UML diagram types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sz="2000" b="1" dirty="0" smtClean="0"/>
              <a:t>Activity diagrams, </a:t>
            </a:r>
            <a:r>
              <a:rPr lang="en-US" sz="2000" dirty="0" smtClean="0"/>
              <a:t>which show the activities involved in a process or in data processing .</a:t>
            </a:r>
            <a:endParaRPr lang="en-GB" sz="2000" dirty="0" smtClean="0"/>
          </a:p>
          <a:p>
            <a:endParaRPr lang="en-US" sz="2000" b="1" dirty="0" smtClean="0"/>
          </a:p>
          <a:p>
            <a:r>
              <a:rPr lang="en-US" sz="2000" b="1" dirty="0" smtClean="0"/>
              <a:t>Use case diagrams</a:t>
            </a:r>
            <a:r>
              <a:rPr lang="en-US" sz="2000" dirty="0" smtClean="0"/>
              <a:t>, which show the interactions between a system and its environment. </a:t>
            </a:r>
            <a:endParaRPr lang="en-GB" sz="2000" dirty="0" smtClean="0"/>
          </a:p>
          <a:p>
            <a:endParaRPr lang="en-US" sz="2000" b="1" dirty="0" smtClean="0"/>
          </a:p>
          <a:p>
            <a:r>
              <a:rPr lang="en-US" sz="2000" b="1" dirty="0" smtClean="0"/>
              <a:t>Sequence diagrams</a:t>
            </a:r>
            <a:r>
              <a:rPr lang="en-US" sz="2000" dirty="0" smtClean="0"/>
              <a:t>, which show interactions between actors and the system and between system components.</a:t>
            </a:r>
            <a:endParaRPr lang="en-GB" sz="2000" dirty="0" smtClean="0"/>
          </a:p>
          <a:p>
            <a:endParaRPr lang="en-US" sz="2000" b="1" dirty="0" smtClean="0"/>
          </a:p>
          <a:p>
            <a:r>
              <a:rPr lang="en-US" sz="2000" b="1" dirty="0" smtClean="0"/>
              <a:t>Class diagrams</a:t>
            </a:r>
            <a:r>
              <a:rPr lang="en-US" sz="2000" dirty="0" smtClean="0"/>
              <a:t>, which show the object classes in the system and the associations between these classes.</a:t>
            </a:r>
            <a:endParaRPr lang="en-GB" sz="2000" dirty="0" smtClean="0"/>
          </a:p>
          <a:p>
            <a:endParaRPr lang="en-US" sz="2000" b="1" dirty="0" smtClean="0"/>
          </a:p>
          <a:p>
            <a:r>
              <a:rPr lang="en-US" sz="2000" b="1" dirty="0" smtClean="0"/>
              <a:t>State diagrams</a:t>
            </a:r>
            <a:r>
              <a:rPr lang="en-US" sz="2000" dirty="0" smtClean="0"/>
              <a:t>, which show how the system reacts to internal and external events. </a:t>
            </a:r>
            <a:endParaRPr lang="en-GB" sz="2000" dirty="0" smtClean="0"/>
          </a:p>
          <a:p>
            <a:endParaRPr lang="en-US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EC9DA09-039A-A841-BA90-58CFCFBF8E01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  <p:sp>
        <p:nvSpPr>
          <p:cNvPr id="28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PB"/>
          <p:cNvSpPr/>
          <p:nvPr/>
        </p:nvSpPr>
        <p:spPr>
          <a:xfrm>
            <a:off x="12700" y="6718300"/>
            <a:ext cx="15875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5 of 24</a:t>
            </a:r>
            <a:endParaRPr lang="en-US" sz="1400" b="1">
              <a:solidFill>
                <a:srgbClr val="FFFFFF"/>
              </a:solidFill>
            </a:endParaRPr>
          </a:p>
        </p:txBody>
      </p:sp>
      <p:sp>
        <p:nvSpPr>
          <p:cNvPr id="31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section2"/>
          <p:cNvSpPr/>
          <p:nvPr/>
        </p:nvSpPr>
        <p:spPr>
          <a:xfrm>
            <a:off x="-1" y="0"/>
            <a:ext cx="1270000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Intro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33" name="section3"/>
          <p:cNvSpPr/>
          <p:nvPr/>
        </p:nvSpPr>
        <p:spPr>
          <a:xfrm>
            <a:off x="12699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Context Models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34" name="section4"/>
          <p:cNvSpPr/>
          <p:nvPr/>
        </p:nvSpPr>
        <p:spPr>
          <a:xfrm>
            <a:off x="2540000" y="0"/>
            <a:ext cx="1412266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Interaction Models</a:t>
            </a:r>
            <a:endParaRPr lang="en-US" sz="120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smtClean="0"/>
              <a:t>Context models</a:t>
            </a:r>
          </a:p>
        </p:txBody>
      </p:sp>
      <p:sp>
        <p:nvSpPr>
          <p:cNvPr id="189443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en-GB" dirty="0" smtClean="0"/>
              <a:t>Context models are used to illustrate</a:t>
            </a:r>
            <a:br>
              <a:rPr lang="en-GB" dirty="0" smtClean="0"/>
            </a:br>
            <a:r>
              <a:rPr lang="en-GB" dirty="0" smtClean="0"/>
              <a:t> the operational context of a system </a:t>
            </a:r>
            <a:br>
              <a:rPr lang="en-GB" dirty="0" smtClean="0"/>
            </a:br>
            <a:r>
              <a:rPr lang="en-GB" dirty="0" smtClean="0"/>
              <a:t>- they show what lies outside the system boundaries.</a:t>
            </a:r>
          </a:p>
          <a:p>
            <a:pPr eaLnBrk="1" hangingPunct="1"/>
            <a:endParaRPr lang="en-GB" dirty="0" smtClean="0"/>
          </a:p>
          <a:p>
            <a:pPr eaLnBrk="1" hangingPunct="1"/>
            <a:r>
              <a:rPr lang="en-GB" dirty="0" smtClean="0"/>
              <a:t>Developing a simple architectural model is the first step.</a:t>
            </a:r>
          </a:p>
          <a:p>
            <a:pPr lvl="1" eaLnBrk="1" hangingPunct="1"/>
            <a:r>
              <a:rPr lang="en-GB" dirty="0" smtClean="0"/>
              <a:t>Architectural models show the system and its relationship with other systems.</a:t>
            </a:r>
          </a:p>
        </p:txBody>
      </p:sp>
      <p:sp>
        <p:nvSpPr>
          <p:cNvPr id="8194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11270605-0E86-4561-A78C-350F0DBF7575}" type="slidenum">
              <a:rPr lang="ar-SA"/>
              <a:pPr/>
              <a:t>6</a:t>
            </a:fld>
            <a:endParaRPr lang="en-US"/>
          </a:p>
        </p:txBody>
      </p:sp>
      <p:grpSp>
        <p:nvGrpSpPr>
          <p:cNvPr id="2" name="Group 4"/>
          <p:cNvGrpSpPr/>
          <p:nvPr/>
        </p:nvGrpSpPr>
        <p:grpSpPr>
          <a:xfrm>
            <a:off x="6324600" y="506534"/>
            <a:ext cx="2492392" cy="1474666"/>
            <a:chOff x="5203650" y="328004"/>
            <a:chExt cx="3783987" cy="2238858"/>
          </a:xfrm>
        </p:grpSpPr>
        <p:sp>
          <p:nvSpPr>
            <p:cNvPr id="6" name="Horizontal Scroll 5"/>
            <p:cNvSpPr/>
            <p:nvPr/>
          </p:nvSpPr>
          <p:spPr>
            <a:xfrm>
              <a:off x="6131796" y="638504"/>
              <a:ext cx="2855841" cy="1371602"/>
            </a:xfrm>
            <a:prstGeom prst="horizontalScroll">
              <a:avLst/>
            </a:prstGeom>
            <a:effectLst>
              <a:outerShdw blurRad="203200" dist="1143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en-US" sz="3600" smtClean="0"/>
                <a:t>5.1</a:t>
              </a:r>
              <a:endParaRPr lang="en-US" sz="3600" dirty="0"/>
            </a:p>
          </p:txBody>
        </p:sp>
        <p:pic>
          <p:nvPicPr>
            <p:cNvPr id="7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1191463">
              <a:off x="5203650" y="328004"/>
              <a:ext cx="1822430" cy="223885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8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PB"/>
          <p:cNvSpPr/>
          <p:nvPr/>
        </p:nvSpPr>
        <p:spPr>
          <a:xfrm>
            <a:off x="12700" y="6718300"/>
            <a:ext cx="19050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6 of 24</a:t>
            </a:r>
            <a:endParaRPr lang="en-US" sz="1400" b="1">
              <a:solidFill>
                <a:srgbClr val="FFFFFF"/>
              </a:solidFill>
            </a:endParaRPr>
          </a:p>
        </p:txBody>
      </p:sp>
      <p:sp>
        <p:nvSpPr>
          <p:cNvPr id="31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92" name="section2"/>
          <p:cNvSpPr/>
          <p:nvPr/>
        </p:nvSpPr>
        <p:spPr>
          <a:xfrm>
            <a:off x="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Intro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8193" name="section3"/>
          <p:cNvSpPr/>
          <p:nvPr/>
        </p:nvSpPr>
        <p:spPr>
          <a:xfrm>
            <a:off x="1270000" y="0"/>
            <a:ext cx="1437179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Context Models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8196" name="section4"/>
          <p:cNvSpPr/>
          <p:nvPr/>
        </p:nvSpPr>
        <p:spPr>
          <a:xfrm>
            <a:off x="2705100" y="0"/>
            <a:ext cx="1412266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Interaction Models</a:t>
            </a:r>
            <a:endParaRPr lang="en-US" sz="120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smtClean="0"/>
              <a:t>The context of an ATM system</a:t>
            </a:r>
          </a:p>
        </p:txBody>
      </p:sp>
      <p:sp>
        <p:nvSpPr>
          <p:cNvPr id="9218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975465EF-FE26-4769-8DCF-FC55DBADFC41}" type="slidenum">
              <a:rPr lang="ar-SA"/>
              <a:pPr/>
              <a:t>7</a:t>
            </a:fld>
            <a:endParaRPr lang="en-US"/>
          </a:p>
        </p:txBody>
      </p:sp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1295400" y="1219200"/>
            <a:ext cx="6934200" cy="431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0469" name="Rectangle 5"/>
          <p:cNvSpPr>
            <a:spLocks noChangeArrowheads="1"/>
          </p:cNvSpPr>
          <p:nvPr/>
        </p:nvSpPr>
        <p:spPr bwMode="auto">
          <a:xfrm>
            <a:off x="228600" y="5638800"/>
            <a:ext cx="8686800" cy="762000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2000" dirty="0"/>
              <a:t>Architecture models do not show the </a:t>
            </a:r>
            <a:r>
              <a:rPr lang="en-US" sz="2000" dirty="0" smtClean="0"/>
              <a:t>relationship </a:t>
            </a:r>
            <a:br>
              <a:rPr lang="en-US" sz="2000" dirty="0" smtClean="0"/>
            </a:br>
            <a:r>
              <a:rPr lang="en-US" sz="2000" dirty="0" smtClean="0"/>
              <a:t>between </a:t>
            </a:r>
            <a:r>
              <a:rPr lang="en-US" sz="2000" dirty="0"/>
              <a:t>the other systems in the environment.</a:t>
            </a:r>
          </a:p>
        </p:txBody>
      </p:sp>
      <p:sp>
        <p:nvSpPr>
          <p:cNvPr id="25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PB"/>
          <p:cNvSpPr/>
          <p:nvPr/>
        </p:nvSpPr>
        <p:spPr>
          <a:xfrm>
            <a:off x="12700" y="6718300"/>
            <a:ext cx="22352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7 of 24</a:t>
            </a:r>
            <a:endParaRPr lang="en-US" sz="1400" b="1">
              <a:solidFill>
                <a:srgbClr val="FFFFFF"/>
              </a:solidFill>
            </a:endParaRPr>
          </a:p>
        </p:txBody>
      </p:sp>
      <p:sp>
        <p:nvSpPr>
          <p:cNvPr id="28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section2"/>
          <p:cNvSpPr/>
          <p:nvPr/>
        </p:nvSpPr>
        <p:spPr>
          <a:xfrm>
            <a:off x="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Intro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30" name="section3"/>
          <p:cNvSpPr/>
          <p:nvPr/>
        </p:nvSpPr>
        <p:spPr>
          <a:xfrm>
            <a:off x="1270000" y="0"/>
            <a:ext cx="1437179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Context Models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31" name="section4"/>
          <p:cNvSpPr/>
          <p:nvPr/>
        </p:nvSpPr>
        <p:spPr>
          <a:xfrm>
            <a:off x="2705100" y="0"/>
            <a:ext cx="1412266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Interaction Models</a:t>
            </a:r>
            <a:endParaRPr lang="en-US" sz="120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0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046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Process perspective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Context models simply show the other systems in the environment, not how the system being developed is used in that environment.</a:t>
            </a:r>
          </a:p>
          <a:p>
            <a:endParaRPr lang="en-US" dirty="0" smtClean="0"/>
          </a:p>
          <a:p>
            <a:r>
              <a:rPr lang="en-US" dirty="0" smtClean="0"/>
              <a:t>Process models reveal how the system being developed is used in broader business processes.</a:t>
            </a:r>
          </a:p>
          <a:p>
            <a:endParaRPr lang="en-US" dirty="0" smtClean="0"/>
          </a:p>
          <a:p>
            <a:r>
              <a:rPr lang="en-US" dirty="0" smtClean="0"/>
              <a:t>UML activity diagrams may be used to define business process models.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EC9DA09-039A-A841-BA90-58CFCFBF8E01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  <p:sp>
        <p:nvSpPr>
          <p:cNvPr id="28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PB"/>
          <p:cNvSpPr/>
          <p:nvPr/>
        </p:nvSpPr>
        <p:spPr>
          <a:xfrm>
            <a:off x="12700" y="6718300"/>
            <a:ext cx="25527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8 of 24</a:t>
            </a:r>
            <a:endParaRPr lang="en-US" sz="1400" b="1">
              <a:solidFill>
                <a:srgbClr val="FFFFFF"/>
              </a:solidFill>
            </a:endParaRPr>
          </a:p>
        </p:txBody>
      </p:sp>
      <p:sp>
        <p:nvSpPr>
          <p:cNvPr id="31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section2"/>
          <p:cNvSpPr/>
          <p:nvPr/>
        </p:nvSpPr>
        <p:spPr>
          <a:xfrm>
            <a:off x="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Intro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33" name="section3"/>
          <p:cNvSpPr/>
          <p:nvPr/>
        </p:nvSpPr>
        <p:spPr>
          <a:xfrm>
            <a:off x="1270000" y="0"/>
            <a:ext cx="1437179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Context Models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34" name="section4"/>
          <p:cNvSpPr/>
          <p:nvPr/>
        </p:nvSpPr>
        <p:spPr>
          <a:xfrm>
            <a:off x="2705100" y="0"/>
            <a:ext cx="1412266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Interaction Models</a:t>
            </a:r>
            <a:endParaRPr lang="en-US" sz="120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smtClean="0"/>
              <a:t>Process models</a:t>
            </a:r>
          </a:p>
        </p:txBody>
      </p:sp>
      <p:sp>
        <p:nvSpPr>
          <p:cNvPr id="210947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en-GB" dirty="0" smtClean="0"/>
              <a:t>Process models show the overall processes that are supported by the system.</a:t>
            </a:r>
          </a:p>
          <a:p>
            <a:pPr eaLnBrk="1" hangingPunct="1"/>
            <a:endParaRPr lang="en-GB" dirty="0" smtClean="0"/>
          </a:p>
          <a:p>
            <a:pPr eaLnBrk="1" hangingPunct="1"/>
            <a:r>
              <a:rPr lang="en-GB" dirty="0" smtClean="0"/>
              <a:t>Data flow models (also called Activity Diagram) may be used to show the processes and the flow of information from one process to another.</a:t>
            </a:r>
          </a:p>
        </p:txBody>
      </p:sp>
      <p:sp>
        <p:nvSpPr>
          <p:cNvPr id="1024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90816BD1-2455-409B-AB4F-7118C9C4E388}" type="slidenum">
              <a:rPr lang="ar-SA"/>
              <a:pPr/>
              <a:t>9</a:t>
            </a:fld>
            <a:endParaRPr lang="en-US"/>
          </a:p>
        </p:txBody>
      </p:sp>
      <p:sp>
        <p:nvSpPr>
          <p:cNvPr id="25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PB"/>
          <p:cNvSpPr/>
          <p:nvPr/>
        </p:nvSpPr>
        <p:spPr>
          <a:xfrm>
            <a:off x="12700" y="6718300"/>
            <a:ext cx="28829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9 of 24</a:t>
            </a:r>
            <a:endParaRPr lang="en-US" sz="1400" b="1">
              <a:solidFill>
                <a:srgbClr val="FFFFFF"/>
              </a:solidFill>
            </a:endParaRPr>
          </a:p>
        </p:txBody>
      </p:sp>
      <p:sp>
        <p:nvSpPr>
          <p:cNvPr id="28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section2"/>
          <p:cNvSpPr/>
          <p:nvPr/>
        </p:nvSpPr>
        <p:spPr>
          <a:xfrm>
            <a:off x="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Intro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30" name="section3"/>
          <p:cNvSpPr/>
          <p:nvPr/>
        </p:nvSpPr>
        <p:spPr>
          <a:xfrm>
            <a:off x="1270000" y="0"/>
            <a:ext cx="1437179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Context Models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31" name="section4"/>
          <p:cNvSpPr/>
          <p:nvPr/>
        </p:nvSpPr>
        <p:spPr>
          <a:xfrm>
            <a:off x="2705100" y="0"/>
            <a:ext cx="1412266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Interaction Models</a:t>
            </a:r>
            <a:endParaRPr lang="en-US" sz="120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WE205 2011-09-26 (with Tabs)">
  <a:themeElements>
    <a:clrScheme name="Origin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Origin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rigin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rigin">
    <a:dk1>
      <a:sysClr val="windowText" lastClr="000000"/>
    </a:dk1>
    <a:lt1>
      <a:sysClr val="window" lastClr="FFFFFF"/>
    </a:lt1>
    <a:dk2>
      <a:srgbClr val="464653"/>
    </a:dk2>
    <a:lt2>
      <a:srgbClr val="DDE9EC"/>
    </a:lt2>
    <a:accent1>
      <a:srgbClr val="727CA3"/>
    </a:accent1>
    <a:accent2>
      <a:srgbClr val="9FB8CD"/>
    </a:accent2>
    <a:accent3>
      <a:srgbClr val="D2DA7A"/>
    </a:accent3>
    <a:accent4>
      <a:srgbClr val="FADA7A"/>
    </a:accent4>
    <a:accent5>
      <a:srgbClr val="B88472"/>
    </a:accent5>
    <a:accent6>
      <a:srgbClr val="8E736A"/>
    </a:accent6>
    <a:hlink>
      <a:srgbClr val="B292CA"/>
    </a:hlink>
    <a:folHlink>
      <a:srgbClr val="6B5680"/>
    </a:folHlink>
  </a:clrScheme>
</a:themeOverride>
</file>

<file path=ppt/theme/themeOverride2.xml><?xml version="1.0" encoding="utf-8"?>
<a:themeOverride xmlns:a="http://schemas.openxmlformats.org/drawingml/2006/main">
  <a:clrScheme name="Origin">
    <a:dk1>
      <a:sysClr val="windowText" lastClr="000000"/>
    </a:dk1>
    <a:lt1>
      <a:sysClr val="window" lastClr="FFFFFF"/>
    </a:lt1>
    <a:dk2>
      <a:srgbClr val="464653"/>
    </a:dk2>
    <a:lt2>
      <a:srgbClr val="DDE9EC"/>
    </a:lt2>
    <a:accent1>
      <a:srgbClr val="727CA3"/>
    </a:accent1>
    <a:accent2>
      <a:srgbClr val="9FB8CD"/>
    </a:accent2>
    <a:accent3>
      <a:srgbClr val="D2DA7A"/>
    </a:accent3>
    <a:accent4>
      <a:srgbClr val="FADA7A"/>
    </a:accent4>
    <a:accent5>
      <a:srgbClr val="B88472"/>
    </a:accent5>
    <a:accent6>
      <a:srgbClr val="8E736A"/>
    </a:accent6>
    <a:hlink>
      <a:srgbClr val="B292CA"/>
    </a:hlink>
    <a:folHlink>
      <a:srgbClr val="6B56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SWE205 2011-09-26 (with Tabs)</Template>
  <TotalTime>1516</TotalTime>
  <Words>927</Words>
  <Application>Microsoft Office PowerPoint</Application>
  <PresentationFormat>On-screen Show (4:3)</PresentationFormat>
  <Paragraphs>239</Paragraphs>
  <Slides>24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5" baseType="lpstr">
      <vt:lpstr>SWE205 2011-09-26 (with Tabs)</vt:lpstr>
      <vt:lpstr>Lecture – 14 System Modeling  </vt:lpstr>
      <vt:lpstr>System modelling</vt:lpstr>
      <vt:lpstr>Using models </vt:lpstr>
      <vt:lpstr>System modelling – different perspectives</vt:lpstr>
      <vt:lpstr>UML diagram types</vt:lpstr>
      <vt:lpstr>Context models</vt:lpstr>
      <vt:lpstr>The context of an ATM system</vt:lpstr>
      <vt:lpstr>Process perspective</vt:lpstr>
      <vt:lpstr>Process models</vt:lpstr>
      <vt:lpstr>Hospital system process – Activity Diagram</vt:lpstr>
      <vt:lpstr>Interaction models</vt:lpstr>
      <vt:lpstr>Use case modeling</vt:lpstr>
      <vt:lpstr>Transfer-data use case</vt:lpstr>
      <vt:lpstr>Tabular description of the ‘Transfer data’ use-case</vt:lpstr>
      <vt:lpstr>Use cases in the MHC-PMS</vt:lpstr>
      <vt:lpstr>Sequence diagrams</vt:lpstr>
      <vt:lpstr>Sequence diagram for View patient information</vt:lpstr>
      <vt:lpstr>Sequence diagram for Transfer Data</vt:lpstr>
      <vt:lpstr>Another example</vt:lpstr>
      <vt:lpstr>PowerPoint Presentation</vt:lpstr>
      <vt:lpstr>PowerPoint Presentation</vt:lpstr>
      <vt:lpstr>Example : ATM</vt:lpstr>
      <vt:lpstr>Key Points (1/2)</vt:lpstr>
      <vt:lpstr>Key Points (2/2)</vt:lpstr>
    </vt:vector>
  </TitlesOfParts>
  <Company>khalidm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khalidm</dc:creator>
  <cp:lastModifiedBy>Khalid Aljasser</cp:lastModifiedBy>
  <cp:revision>388</cp:revision>
  <dcterms:created xsi:type="dcterms:W3CDTF">2008-10-05T15:17:56Z</dcterms:created>
  <dcterms:modified xsi:type="dcterms:W3CDTF">2011-10-18T06:36:35Z</dcterms:modified>
</cp:coreProperties>
</file>